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57" r:id="rId4"/>
    <p:sldId id="284" r:id="rId5"/>
    <p:sldId id="285" r:id="rId6"/>
    <p:sldId id="286" r:id="rId7"/>
    <p:sldId id="287" r:id="rId8"/>
    <p:sldId id="288" r:id="rId9"/>
    <p:sldId id="289" r:id="rId10"/>
    <p:sldId id="313" r:id="rId11"/>
    <p:sldId id="290" r:id="rId12"/>
    <p:sldId id="291" r:id="rId13"/>
    <p:sldId id="292" r:id="rId14"/>
    <p:sldId id="293" r:id="rId15"/>
    <p:sldId id="305" r:id="rId16"/>
    <p:sldId id="294" r:id="rId17"/>
    <p:sldId id="296" r:id="rId18"/>
    <p:sldId id="297" r:id="rId19"/>
    <p:sldId id="295" r:id="rId20"/>
    <p:sldId id="298" r:id="rId21"/>
    <p:sldId id="299" r:id="rId22"/>
    <p:sldId id="303" r:id="rId23"/>
    <p:sldId id="300" r:id="rId24"/>
    <p:sldId id="301" r:id="rId25"/>
    <p:sldId id="302" r:id="rId26"/>
    <p:sldId id="309" r:id="rId27"/>
    <p:sldId id="310" r:id="rId28"/>
    <p:sldId id="311" r:id="rId29"/>
    <p:sldId id="304" r:id="rId30"/>
    <p:sldId id="312" r:id="rId31"/>
    <p:sldId id="258" r:id="rId3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66FF66"/>
    <a:srgbClr val="00FF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4" d="100"/>
          <a:sy n="74" d="100"/>
        </p:scale>
        <p:origin x="1042" y="28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981328D8-4E1A-43CD-8B6B-B1A3D2CF4942}" type="datetimeFigureOut">
              <a:rPr lang="fr-FR" smtClean="0"/>
              <a:pPr/>
              <a:t>24/01/2026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184631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81328D8-4E1A-43CD-8B6B-B1A3D2CF4942}" type="datetimeFigureOut">
              <a:rPr lang="fr-FR" smtClean="0"/>
              <a:pPr/>
              <a:t>24/01/2026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3847291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81328D8-4E1A-43CD-8B6B-B1A3D2CF4942}" type="datetimeFigureOut">
              <a:rPr lang="fr-FR" smtClean="0"/>
              <a:pPr/>
              <a:t>24/01/2026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1780886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81328D8-4E1A-43CD-8B6B-B1A3D2CF4942}" type="datetimeFigureOut">
              <a:rPr lang="fr-FR" smtClean="0"/>
              <a:pPr/>
              <a:t>24/01/2026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1901986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981328D8-4E1A-43CD-8B6B-B1A3D2CF4942}" type="datetimeFigureOut">
              <a:rPr lang="fr-FR" smtClean="0"/>
              <a:pPr/>
              <a:t>24/01/2026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1504108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981328D8-4E1A-43CD-8B6B-B1A3D2CF4942}" type="datetimeFigureOut">
              <a:rPr lang="fr-FR" smtClean="0"/>
              <a:pPr/>
              <a:t>24/01/2026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855592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981328D8-4E1A-43CD-8B6B-B1A3D2CF4942}" type="datetimeFigureOut">
              <a:rPr lang="fr-FR" smtClean="0"/>
              <a:pPr/>
              <a:t>24/01/2026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2953578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81328D8-4E1A-43CD-8B6B-B1A3D2CF4942}" type="datetimeFigureOut">
              <a:rPr lang="fr-FR" smtClean="0"/>
              <a:pPr/>
              <a:t>24/01/2026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3828903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81328D8-4E1A-43CD-8B6B-B1A3D2CF4942}" type="datetimeFigureOut">
              <a:rPr lang="fr-FR" smtClean="0"/>
              <a:pPr/>
              <a:t>24/01/2026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3000148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81328D8-4E1A-43CD-8B6B-B1A3D2CF4942}" type="datetimeFigureOut">
              <a:rPr lang="fr-FR" smtClean="0"/>
              <a:pPr/>
              <a:t>24/01/2026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1157189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81328D8-4E1A-43CD-8B6B-B1A3D2CF4942}" type="datetimeFigureOut">
              <a:rPr lang="fr-FR" smtClean="0"/>
              <a:pPr/>
              <a:t>24/01/2026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3737228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1328D8-4E1A-43CD-8B6B-B1A3D2CF4942}" type="datetimeFigureOut">
              <a:rPr lang="fr-FR" smtClean="0"/>
              <a:pPr/>
              <a:t>24/01/2026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ED26F6-73D4-47AB-A5F9-5E08C6B55E5F}" type="slidenum">
              <a:rPr lang="fr-FR" smtClean="0"/>
              <a:pPr/>
              <a:t>‹N°›</a:t>
            </a:fld>
            <a:endParaRPr lang="fr-FR"/>
          </a:p>
        </p:txBody>
      </p:sp>
    </p:spTree>
    <p:extLst>
      <p:ext uri="{BB962C8B-B14F-4D97-AF65-F5344CB8AC3E}">
        <p14:creationId xmlns:p14="http://schemas.microsoft.com/office/powerpoint/2010/main" val="1541889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demarches-simplifiees.fr/"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 3" descr="LOGO LIGUE OCCITANIE RUGBY.jpeg"/>
          <p:cNvPicPr>
            <a:picLocks noChangeAspect="1"/>
          </p:cNvPicPr>
          <p:nvPr/>
        </p:nvPicPr>
        <p:blipFill>
          <a:blip r:embed="rId3" cstate="print"/>
          <a:stretch>
            <a:fillRect/>
          </a:stretch>
        </p:blipFill>
        <p:spPr>
          <a:xfrm>
            <a:off x="10559562" y="313592"/>
            <a:ext cx="1269024" cy="1269024"/>
          </a:xfrm>
          <a:prstGeom prst="rect">
            <a:avLst/>
          </a:prstGeom>
        </p:spPr>
      </p:pic>
      <p:pic>
        <p:nvPicPr>
          <p:cNvPr id="5" name="Image 4" descr="LOGO FFR.png"/>
          <p:cNvPicPr>
            <a:picLocks noChangeAspect="1"/>
          </p:cNvPicPr>
          <p:nvPr/>
        </p:nvPicPr>
        <p:blipFill>
          <a:blip r:embed="rId4" cstate="print"/>
          <a:stretch>
            <a:fillRect/>
          </a:stretch>
        </p:blipFill>
        <p:spPr>
          <a:xfrm>
            <a:off x="413238" y="5175737"/>
            <a:ext cx="1312984" cy="1312984"/>
          </a:xfrm>
          <a:prstGeom prst="rect">
            <a:avLst/>
          </a:prstGeom>
        </p:spPr>
      </p:pic>
    </p:spTree>
    <p:extLst>
      <p:ext uri="{BB962C8B-B14F-4D97-AF65-F5344CB8AC3E}">
        <p14:creationId xmlns:p14="http://schemas.microsoft.com/office/powerpoint/2010/main" val="3071498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2800" dirty="0">
                <a:latin typeface="Trebuchet MS" panose="020B0603020202020204" pitchFamily="34" charset="0"/>
              </a:rPr>
              <a:t>L’ABANDON DE REMBOURSEMENT DE FRAIS</a:t>
            </a:r>
          </a:p>
        </p:txBody>
      </p:sp>
      <p:sp>
        <p:nvSpPr>
          <p:cNvPr id="3" name="Espace réservé du contenu 2"/>
          <p:cNvSpPr>
            <a:spLocks noGrp="1"/>
          </p:cNvSpPr>
          <p:nvPr>
            <p:ph idx="1"/>
          </p:nvPr>
        </p:nvSpPr>
        <p:spPr>
          <a:xfrm>
            <a:off x="742950" y="1772882"/>
            <a:ext cx="10616917" cy="3883769"/>
          </a:xfrm>
        </p:spPr>
        <p:txBody>
          <a:bodyPr>
            <a:noAutofit/>
          </a:bodyPr>
          <a:lstStyle/>
          <a:p>
            <a:pPr algn="just">
              <a:buNone/>
            </a:pPr>
            <a:r>
              <a:rPr lang="fr-FR" sz="2000" b="1" dirty="0">
                <a:latin typeface="Trebuchet MS" pitchFamily="34" charset="0"/>
              </a:rPr>
              <a:t>EVALUATION DES FRAIS KILOMETRIQUES POUR LES SALARIES APPLICABLE AU BENEVOLES </a:t>
            </a:r>
          </a:p>
          <a:p>
            <a:pPr algn="ctr">
              <a:buNone/>
            </a:pPr>
            <a:endParaRPr lang="fr-FR" sz="3200" dirty="0">
              <a:latin typeface="Bahnschrift" pitchFamily="34" charset="0"/>
            </a:endParaRPr>
          </a:p>
        </p:txBody>
      </p:sp>
      <p:pic>
        <p:nvPicPr>
          <p:cNvPr id="6" name="Image 5"/>
          <p:cNvPicPr/>
          <p:nvPr/>
        </p:nvPicPr>
        <p:blipFill>
          <a:blip r:embed="rId3"/>
          <a:srcRect/>
          <a:stretch>
            <a:fillRect/>
          </a:stretch>
        </p:blipFill>
        <p:spPr bwMode="auto">
          <a:xfrm>
            <a:off x="2285364" y="2245567"/>
            <a:ext cx="7563485" cy="4393357"/>
          </a:xfrm>
          <a:prstGeom prst="rect">
            <a:avLst/>
          </a:prstGeom>
          <a:noFill/>
          <a:ln w="9525">
            <a:noFill/>
            <a:miter lim="800000"/>
            <a:headEnd/>
            <a:tailEnd/>
          </a:ln>
        </p:spPr>
      </p:pic>
    </p:spTree>
    <p:extLst>
      <p:ext uri="{BB962C8B-B14F-4D97-AF65-F5344CB8AC3E}">
        <p14:creationId xmlns:p14="http://schemas.microsoft.com/office/powerpoint/2010/main" val="2506063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2800" dirty="0">
                <a:latin typeface="Trebuchet MS" panose="020B0603020202020204" pitchFamily="34" charset="0"/>
              </a:rPr>
              <a:t>L’ABANDON DE REMBOURSEMENT DE FRAIS</a:t>
            </a:r>
          </a:p>
        </p:txBody>
      </p:sp>
      <p:sp>
        <p:nvSpPr>
          <p:cNvPr id="3" name="Espace réservé du contenu 2"/>
          <p:cNvSpPr>
            <a:spLocks noGrp="1"/>
          </p:cNvSpPr>
          <p:nvPr>
            <p:ph idx="1"/>
          </p:nvPr>
        </p:nvSpPr>
        <p:spPr>
          <a:xfrm>
            <a:off x="987142" y="2039582"/>
            <a:ext cx="10515600" cy="3883769"/>
          </a:xfrm>
        </p:spPr>
        <p:txBody>
          <a:bodyPr>
            <a:noAutofit/>
          </a:bodyPr>
          <a:lstStyle/>
          <a:p>
            <a:pPr algn="just">
              <a:buNone/>
            </a:pPr>
            <a:r>
              <a:rPr lang="fr-FR" sz="2000" b="1" dirty="0">
                <a:latin typeface="Century Gothic" panose="020B0502020202020204" pitchFamily="34" charset="0"/>
              </a:rPr>
              <a:t>EVALUATION DES FRAIS KILOMETRIQUES APPLICABLES AUX BENEVOLES</a:t>
            </a:r>
          </a:p>
          <a:p>
            <a:pPr algn="just" hangingPunct="0">
              <a:buNone/>
            </a:pPr>
            <a:endParaRPr lang="fr-CA" sz="2000" b="1" dirty="0">
              <a:latin typeface="Century Gothic" panose="020B0502020202020204" pitchFamily="34" charset="0"/>
            </a:endParaRPr>
          </a:p>
          <a:p>
            <a:pPr algn="just" hangingPunct="0">
              <a:buNone/>
            </a:pPr>
            <a:r>
              <a:rPr lang="fr-CA" sz="2000" b="1" dirty="0">
                <a:latin typeface="Century Gothic" panose="020B0502020202020204" pitchFamily="34" charset="0"/>
              </a:rPr>
              <a:t>EXEMPLE</a:t>
            </a:r>
            <a:endParaRPr lang="fr-CA" sz="2000" dirty="0">
              <a:latin typeface="Century Gothic" panose="020B0502020202020204" pitchFamily="34" charset="0"/>
            </a:endParaRPr>
          </a:p>
          <a:p>
            <a:pPr algn="just" hangingPunct="0">
              <a:buNone/>
            </a:pPr>
            <a:endParaRPr lang="fr-CA" sz="2000" dirty="0">
              <a:latin typeface="Century Gothic" panose="020B0502020202020204" pitchFamily="34" charset="0"/>
            </a:endParaRPr>
          </a:p>
          <a:p>
            <a:pPr marL="0" indent="0" algn="just" hangingPunct="0">
              <a:lnSpc>
                <a:spcPct val="100000"/>
              </a:lnSpc>
              <a:spcBef>
                <a:spcPts val="0"/>
              </a:spcBef>
              <a:buNone/>
            </a:pPr>
            <a:r>
              <a:rPr lang="fr-CA" sz="2000" dirty="0">
                <a:latin typeface="Century Gothic" panose="020B0502020202020204" pitchFamily="34" charset="0"/>
              </a:rPr>
              <a:t>Pour 6 000 km parcourus non remboursés à titre bénévole avec un véhicule de 5 CV, il est possible de faire état d'un montant de frais réels égal à : (6 000 km × 0,357) + 1 395 = </a:t>
            </a:r>
            <a:r>
              <a:rPr lang="fr-CA" sz="2000" b="1" dirty="0">
                <a:solidFill>
                  <a:srgbClr val="C00000"/>
                </a:solidFill>
                <a:latin typeface="Century Gothic" panose="020B0502020202020204" pitchFamily="34" charset="0"/>
              </a:rPr>
              <a:t>3 537</a:t>
            </a:r>
            <a:r>
              <a:rPr lang="fr-CA" sz="2000" dirty="0">
                <a:solidFill>
                  <a:srgbClr val="C00000"/>
                </a:solidFill>
                <a:latin typeface="Century Gothic" panose="020B0502020202020204" pitchFamily="34" charset="0"/>
              </a:rPr>
              <a:t> €uros</a:t>
            </a:r>
            <a:r>
              <a:rPr lang="fr-CA" sz="2000" dirty="0">
                <a:latin typeface="Century Gothic" panose="020B0502020202020204" pitchFamily="34" charset="0"/>
              </a:rPr>
              <a:t>.</a:t>
            </a:r>
          </a:p>
          <a:p>
            <a:pPr marL="0" indent="0" algn="just" hangingPunct="0">
              <a:lnSpc>
                <a:spcPct val="100000"/>
              </a:lnSpc>
              <a:spcBef>
                <a:spcPts val="0"/>
              </a:spcBef>
            </a:pPr>
            <a:endParaRPr lang="fr-CA" sz="2000" dirty="0">
              <a:latin typeface="Century Gothic" panose="020B0502020202020204" pitchFamily="34" charset="0"/>
            </a:endParaRPr>
          </a:p>
          <a:p>
            <a:pPr marL="0" indent="0" algn="just" hangingPunct="0">
              <a:lnSpc>
                <a:spcPct val="100000"/>
              </a:lnSpc>
              <a:spcBef>
                <a:spcPts val="0"/>
              </a:spcBef>
              <a:buNone/>
            </a:pPr>
            <a:r>
              <a:rPr lang="fr-CA" sz="2000" dirty="0">
                <a:latin typeface="Century Gothic" panose="020B0502020202020204" pitchFamily="34" charset="0"/>
              </a:rPr>
              <a:t>Si le véhicule de 5 CV est électrique ce montant est majoré de 20 %, soit 4 242 €uros (((suivant barème électrique ((5 CV : (dx0,428) + 1674)))</a:t>
            </a:r>
          </a:p>
          <a:p>
            <a:pPr marL="0" indent="0" algn="just" hangingPunct="0">
              <a:lnSpc>
                <a:spcPct val="100000"/>
              </a:lnSpc>
              <a:spcBef>
                <a:spcPts val="0"/>
              </a:spcBef>
              <a:buNone/>
            </a:pPr>
            <a:endParaRPr lang="fr-FR" sz="2000" dirty="0">
              <a:latin typeface="Bahnschrift" pitchFamily="34" charset="0"/>
            </a:endParaRPr>
          </a:p>
          <a:p>
            <a:pPr algn="ctr">
              <a:buNone/>
            </a:pPr>
            <a:endParaRPr lang="fr-FR" sz="32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2800" dirty="0">
                <a:latin typeface="Trebuchet MS" panose="020B0603020202020204" pitchFamily="34" charset="0"/>
              </a:rPr>
              <a:t>L’ABANDON DE REMBOURSEMENT DE FRAIS</a:t>
            </a:r>
          </a:p>
        </p:txBody>
      </p:sp>
      <p:sp>
        <p:nvSpPr>
          <p:cNvPr id="3" name="Espace réservé du contenu 2"/>
          <p:cNvSpPr>
            <a:spLocks noGrp="1"/>
          </p:cNvSpPr>
          <p:nvPr>
            <p:ph idx="1"/>
          </p:nvPr>
        </p:nvSpPr>
        <p:spPr>
          <a:xfrm>
            <a:off x="987142" y="2039582"/>
            <a:ext cx="10515600" cy="3883769"/>
          </a:xfrm>
        </p:spPr>
        <p:txBody>
          <a:bodyPr>
            <a:noAutofit/>
          </a:bodyPr>
          <a:lstStyle/>
          <a:p>
            <a:pPr marL="0" indent="0" algn="just">
              <a:lnSpc>
                <a:spcPct val="100000"/>
              </a:lnSpc>
              <a:spcBef>
                <a:spcPts val="0"/>
              </a:spcBef>
              <a:buNone/>
            </a:pPr>
            <a:r>
              <a:rPr lang="fr-FR" sz="2000" b="1" dirty="0">
                <a:latin typeface="Century Gothic" panose="020B0502020202020204" pitchFamily="34" charset="0"/>
              </a:rPr>
              <a:t>IL FAUT LA PREUVE DES DEPENSES EFFECTUEES POUR LE CLUB</a:t>
            </a:r>
          </a:p>
          <a:p>
            <a:pPr marL="0" indent="0" algn="ctr">
              <a:lnSpc>
                <a:spcPct val="100000"/>
              </a:lnSpc>
              <a:spcBef>
                <a:spcPts val="0"/>
              </a:spcBef>
            </a:pPr>
            <a:endParaRPr lang="fr-CA" sz="2000" dirty="0">
              <a:latin typeface="Century Gothic" panose="020B0502020202020204" pitchFamily="34" charset="0"/>
            </a:endParaRPr>
          </a:p>
          <a:p>
            <a:pPr marL="0" indent="0" algn="ctr" hangingPunct="0">
              <a:lnSpc>
                <a:spcPct val="100000"/>
              </a:lnSpc>
              <a:spcBef>
                <a:spcPts val="0"/>
              </a:spcBef>
              <a:buNone/>
            </a:pPr>
            <a:r>
              <a:rPr lang="fr-CA" sz="2000" dirty="0">
                <a:latin typeface="Century Gothic" panose="020B0502020202020204" pitchFamily="34" charset="0"/>
              </a:rPr>
              <a:t>5 CONDITIONS</a:t>
            </a:r>
          </a:p>
          <a:p>
            <a:pPr marL="0" indent="0" algn="ctr" hangingPunct="0">
              <a:lnSpc>
                <a:spcPct val="100000"/>
              </a:lnSpc>
              <a:spcBef>
                <a:spcPts val="0"/>
              </a:spcBef>
            </a:pPr>
            <a:endParaRPr lang="fr-CA" sz="2000" dirty="0">
              <a:latin typeface="Century Gothic" panose="020B0502020202020204" pitchFamily="34" charset="0"/>
            </a:endParaRPr>
          </a:p>
          <a:p>
            <a:pPr marL="0" indent="0" algn="just" hangingPunct="0">
              <a:lnSpc>
                <a:spcPct val="100000"/>
              </a:lnSpc>
              <a:spcBef>
                <a:spcPts val="0"/>
              </a:spcBef>
              <a:buNone/>
            </a:pPr>
            <a:r>
              <a:rPr lang="fr-CA" sz="2000" dirty="0">
                <a:latin typeface="Century Gothic" panose="020B0502020202020204" pitchFamily="34" charset="0"/>
              </a:rPr>
              <a:t>1 - La réalité des dépenses engagées par le bénévole</a:t>
            </a:r>
          </a:p>
          <a:p>
            <a:pPr marL="0" indent="0" algn="just" hangingPunct="0">
              <a:lnSpc>
                <a:spcPct val="100000"/>
              </a:lnSpc>
              <a:spcBef>
                <a:spcPts val="0"/>
              </a:spcBef>
              <a:buNone/>
            </a:pPr>
            <a:r>
              <a:rPr lang="fr-CA" sz="2000" dirty="0">
                <a:latin typeface="Century Gothic" panose="020B0502020202020204" pitchFamily="34" charset="0"/>
              </a:rPr>
              <a:t>2 - Le renoncement au remboursement par le bénévole</a:t>
            </a:r>
          </a:p>
          <a:p>
            <a:pPr marL="0" indent="0" algn="just" hangingPunct="0">
              <a:lnSpc>
                <a:spcPct val="100000"/>
              </a:lnSpc>
              <a:spcBef>
                <a:spcPts val="0"/>
              </a:spcBef>
              <a:buNone/>
            </a:pPr>
            <a:r>
              <a:rPr lang="fr-CA" sz="2000" dirty="0">
                <a:latin typeface="Century Gothic" panose="020B0502020202020204" pitchFamily="34" charset="0"/>
              </a:rPr>
              <a:t>3 - Les justificatifs d’engagement de frais</a:t>
            </a:r>
          </a:p>
          <a:p>
            <a:pPr marL="0" indent="0" algn="just" hangingPunct="0">
              <a:lnSpc>
                <a:spcPct val="100000"/>
              </a:lnSpc>
              <a:spcBef>
                <a:spcPts val="0"/>
              </a:spcBef>
              <a:buNone/>
            </a:pPr>
            <a:r>
              <a:rPr lang="fr-CA" sz="2000" dirty="0">
                <a:latin typeface="Century Gothic" panose="020B0502020202020204" pitchFamily="34" charset="0"/>
              </a:rPr>
              <a:t>4 - Le reçu de don aux œuvres</a:t>
            </a:r>
          </a:p>
          <a:p>
            <a:pPr marL="0" indent="0" algn="just" hangingPunct="0">
              <a:lnSpc>
                <a:spcPct val="100000"/>
              </a:lnSpc>
              <a:spcBef>
                <a:spcPts val="0"/>
              </a:spcBef>
              <a:buNone/>
            </a:pPr>
            <a:r>
              <a:rPr lang="fr-CA" sz="2000" dirty="0">
                <a:latin typeface="Century Gothic" panose="020B0502020202020204" pitchFamily="34" charset="0"/>
              </a:rPr>
              <a:t>5 - Justifier d’une carte grise au nom du bénévole ou à celui du conjoint</a:t>
            </a:r>
            <a:endParaRPr lang="fr-FR" sz="2000" dirty="0">
              <a:latin typeface="Century Gothic" panose="020B0502020202020204" pitchFamily="34" charset="0"/>
            </a:endParaRPr>
          </a:p>
          <a:p>
            <a:pPr marL="0" indent="0" hangingPunct="0">
              <a:lnSpc>
                <a:spcPct val="100000"/>
              </a:lnSpc>
              <a:spcBef>
                <a:spcPts val="0"/>
              </a:spcBef>
            </a:pPr>
            <a:endParaRPr lang="fr-FR" sz="2000" dirty="0">
              <a:latin typeface="Bahnschrift" pitchFamily="34" charset="0"/>
            </a:endParaRPr>
          </a:p>
          <a:p>
            <a:pPr algn="ctr">
              <a:buNone/>
            </a:pPr>
            <a:endParaRPr lang="fr-FR" sz="32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2800" dirty="0">
                <a:latin typeface="Trebuchet MS" panose="020B0603020202020204" pitchFamily="34" charset="0"/>
              </a:rPr>
              <a:t>L’ABANDON DE REMBOURSEMENT DE FRAIS</a:t>
            </a:r>
          </a:p>
        </p:txBody>
      </p:sp>
      <p:sp>
        <p:nvSpPr>
          <p:cNvPr id="3" name="Espace réservé du contenu 2"/>
          <p:cNvSpPr>
            <a:spLocks noGrp="1"/>
          </p:cNvSpPr>
          <p:nvPr>
            <p:ph idx="1"/>
          </p:nvPr>
        </p:nvSpPr>
        <p:spPr>
          <a:xfrm>
            <a:off x="987142" y="2039582"/>
            <a:ext cx="10515600" cy="3883769"/>
          </a:xfrm>
        </p:spPr>
        <p:txBody>
          <a:bodyPr>
            <a:noAutofit/>
          </a:bodyPr>
          <a:lstStyle/>
          <a:p>
            <a:pPr algn="just" hangingPunct="0">
              <a:buNone/>
            </a:pPr>
            <a:r>
              <a:rPr lang="fr-CA" sz="2000" b="1" dirty="0">
                <a:latin typeface="Century Gothic" panose="020B0502020202020204" pitchFamily="34" charset="0"/>
              </a:rPr>
              <a:t>LE BENEVOLE</a:t>
            </a:r>
          </a:p>
          <a:p>
            <a:pPr algn="just" hangingPunct="0"/>
            <a:endParaRPr lang="fr-CA" sz="2000" b="1" dirty="0">
              <a:latin typeface="Century Gothic" panose="020B0502020202020204" pitchFamily="34" charset="0"/>
            </a:endParaRPr>
          </a:p>
          <a:p>
            <a:pPr marL="360000" indent="0" algn="just" hangingPunct="0">
              <a:lnSpc>
                <a:spcPct val="100000"/>
              </a:lnSpc>
              <a:spcBef>
                <a:spcPts val="0"/>
              </a:spcBef>
              <a:buNone/>
            </a:pPr>
            <a:r>
              <a:rPr lang="fr-CA" sz="2000" b="1" dirty="0">
                <a:latin typeface="Century Gothic" panose="020B0502020202020204" pitchFamily="34" charset="0"/>
              </a:rPr>
              <a:t>1</a:t>
            </a:r>
            <a:r>
              <a:rPr lang="fr-CA" sz="2000" dirty="0">
                <a:latin typeface="Century Gothic" panose="020B0502020202020204" pitchFamily="34" charset="0"/>
              </a:rPr>
              <a:t> - Remplit la fiche de déclaration des frais.</a:t>
            </a:r>
          </a:p>
          <a:p>
            <a:pPr marL="360000" indent="0" algn="just" hangingPunct="0">
              <a:lnSpc>
                <a:spcPct val="100000"/>
              </a:lnSpc>
              <a:spcBef>
                <a:spcPts val="0"/>
              </a:spcBef>
              <a:buNone/>
            </a:pPr>
            <a:r>
              <a:rPr lang="fr-CA" sz="2000" b="1" dirty="0">
                <a:latin typeface="Century Gothic" panose="020B0502020202020204" pitchFamily="34" charset="0"/>
              </a:rPr>
              <a:t>2</a:t>
            </a:r>
            <a:r>
              <a:rPr lang="fr-CA" sz="2000" dirty="0">
                <a:latin typeface="Century Gothic" panose="020B0502020202020204" pitchFamily="34" charset="0"/>
              </a:rPr>
              <a:t> - Renonce au remboursement  des frais.</a:t>
            </a:r>
          </a:p>
          <a:p>
            <a:pPr marL="360000" indent="0" algn="just" hangingPunct="0">
              <a:lnSpc>
                <a:spcPct val="100000"/>
              </a:lnSpc>
              <a:spcBef>
                <a:spcPts val="0"/>
              </a:spcBef>
              <a:buNone/>
            </a:pPr>
            <a:r>
              <a:rPr lang="fr-CA" sz="2000" b="1" dirty="0">
                <a:latin typeface="Century Gothic" panose="020B0502020202020204" pitchFamily="34" charset="0"/>
              </a:rPr>
              <a:t>3</a:t>
            </a:r>
            <a:r>
              <a:rPr lang="fr-CA" sz="2000" dirty="0">
                <a:latin typeface="Century Gothic" panose="020B0502020202020204" pitchFamily="34" charset="0"/>
              </a:rPr>
              <a:t> - Porte sur sa déclaration de revenu le montant des frais engagés et non remboursé ((7UF (dons aux œuvres …))</a:t>
            </a:r>
          </a:p>
          <a:p>
            <a:pPr marL="360000" indent="0" algn="just" hangingPunct="0">
              <a:lnSpc>
                <a:spcPct val="100000"/>
              </a:lnSpc>
              <a:spcBef>
                <a:spcPts val="0"/>
              </a:spcBef>
              <a:buNone/>
            </a:pPr>
            <a:r>
              <a:rPr lang="fr-CA" sz="2000" b="1" dirty="0">
                <a:latin typeface="Century Gothic" panose="020B0502020202020204" pitchFamily="34" charset="0"/>
              </a:rPr>
              <a:t>4</a:t>
            </a:r>
            <a:r>
              <a:rPr lang="fr-CA" sz="2000" dirty="0">
                <a:latin typeface="Century Gothic" panose="020B0502020202020204" pitchFamily="34" charset="0"/>
              </a:rPr>
              <a:t> - Joint à la déclaration de revenus le ou les reçus de dons (</a:t>
            </a:r>
            <a:r>
              <a:rPr lang="fr-CA" sz="2000" dirty="0" err="1">
                <a:latin typeface="Century Gothic" panose="020B0502020202020204" pitchFamily="34" charset="0"/>
              </a:rPr>
              <a:t>Cerfa</a:t>
            </a:r>
            <a:r>
              <a:rPr lang="fr-CA" sz="2000" dirty="0">
                <a:latin typeface="Century Gothic" panose="020B0502020202020204" pitchFamily="34" charset="0"/>
              </a:rPr>
              <a:t> 11580*03)</a:t>
            </a:r>
          </a:p>
          <a:p>
            <a:pPr marL="360000" indent="0" algn="just" hangingPunct="0">
              <a:lnSpc>
                <a:spcPct val="100000"/>
              </a:lnSpc>
              <a:spcBef>
                <a:spcPts val="0"/>
              </a:spcBef>
              <a:buNone/>
            </a:pPr>
            <a:r>
              <a:rPr lang="fr-CA" sz="2000" b="1" dirty="0">
                <a:latin typeface="Century Gothic" panose="020B0502020202020204" pitchFamily="34" charset="0"/>
              </a:rPr>
              <a:t>5</a:t>
            </a:r>
            <a:r>
              <a:rPr lang="fr-CA" sz="2000" dirty="0">
                <a:latin typeface="Century Gothic" panose="020B0502020202020204" pitchFamily="34" charset="0"/>
              </a:rPr>
              <a:t> - Fournit à son association une copie de la carte grise </a:t>
            </a:r>
            <a:endParaRPr lang="fr-FR" sz="2000" dirty="0">
              <a:latin typeface="Century Gothic" panose="020B0502020202020204" pitchFamily="34" charset="0"/>
            </a:endParaRPr>
          </a:p>
          <a:p>
            <a:pPr marL="0" indent="0" algn="just">
              <a:lnSpc>
                <a:spcPct val="100000"/>
              </a:lnSpc>
              <a:spcBef>
                <a:spcPts val="0"/>
              </a:spcBef>
              <a:buNone/>
            </a:pPr>
            <a:endParaRPr lang="fr-FR" sz="2000" b="1" dirty="0">
              <a:latin typeface="Century Gothic" panose="020B0502020202020204" pitchFamily="34" charset="0"/>
            </a:endParaRPr>
          </a:p>
          <a:p>
            <a:pPr marL="0" indent="0" algn="ctr">
              <a:lnSpc>
                <a:spcPct val="100000"/>
              </a:lnSpc>
              <a:spcBef>
                <a:spcPts val="0"/>
              </a:spcBef>
            </a:pPr>
            <a:endParaRPr lang="fr-CA" sz="20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2800" dirty="0">
                <a:latin typeface="Trebuchet MS" panose="020B0603020202020204" pitchFamily="34" charset="0"/>
              </a:rPr>
              <a:t>L’ABANDON DE REMBOURSEMENT DE FRAIS</a:t>
            </a:r>
          </a:p>
        </p:txBody>
      </p:sp>
      <p:sp>
        <p:nvSpPr>
          <p:cNvPr id="3" name="Espace réservé du contenu 2"/>
          <p:cNvSpPr>
            <a:spLocks noGrp="1"/>
          </p:cNvSpPr>
          <p:nvPr>
            <p:ph idx="1"/>
          </p:nvPr>
        </p:nvSpPr>
        <p:spPr>
          <a:xfrm>
            <a:off x="987142" y="2039582"/>
            <a:ext cx="10515600" cy="3883769"/>
          </a:xfrm>
        </p:spPr>
        <p:txBody>
          <a:bodyPr>
            <a:noAutofit/>
          </a:bodyPr>
          <a:lstStyle/>
          <a:p>
            <a:pPr marL="0" indent="0" algn="just" hangingPunct="0">
              <a:lnSpc>
                <a:spcPct val="100000"/>
              </a:lnSpc>
              <a:spcBef>
                <a:spcPts val="0"/>
              </a:spcBef>
              <a:buNone/>
            </a:pPr>
            <a:r>
              <a:rPr lang="fr-CA" sz="2000" b="1" dirty="0">
                <a:latin typeface="Century Gothic" panose="020B0502020202020204" pitchFamily="34" charset="0"/>
              </a:rPr>
              <a:t>L’ASSOCIATION</a:t>
            </a:r>
          </a:p>
          <a:p>
            <a:pPr marL="0" indent="0" algn="just" hangingPunct="0">
              <a:lnSpc>
                <a:spcPct val="100000"/>
              </a:lnSpc>
              <a:spcBef>
                <a:spcPts val="0"/>
              </a:spcBef>
            </a:pPr>
            <a:endParaRPr lang="fr-CA" sz="2000" b="1" dirty="0">
              <a:latin typeface="Century Gothic" panose="020B0502020202020204" pitchFamily="34" charset="0"/>
            </a:endParaRPr>
          </a:p>
          <a:p>
            <a:pPr marL="360000" indent="0" algn="just" hangingPunct="0">
              <a:lnSpc>
                <a:spcPct val="100000"/>
              </a:lnSpc>
              <a:spcBef>
                <a:spcPts val="0"/>
              </a:spcBef>
              <a:buNone/>
            </a:pPr>
            <a:r>
              <a:rPr lang="fr-CA" sz="2000" b="1" dirty="0">
                <a:latin typeface="Century Gothic" panose="020B0502020202020204" pitchFamily="34" charset="0"/>
              </a:rPr>
              <a:t>1</a:t>
            </a:r>
            <a:r>
              <a:rPr lang="fr-CA" sz="2000" dirty="0">
                <a:latin typeface="Century Gothic" panose="020B0502020202020204" pitchFamily="34" charset="0"/>
              </a:rPr>
              <a:t> - Comptabilise les frais (Compte 4681 ‘’Frais des bénévoles’’ et compte 75412 ‘’Abandons de frais par les bénévoles’’)</a:t>
            </a:r>
          </a:p>
          <a:p>
            <a:pPr marL="360000" indent="0" algn="just" hangingPunct="0">
              <a:lnSpc>
                <a:spcPct val="100000"/>
              </a:lnSpc>
              <a:spcBef>
                <a:spcPts val="0"/>
              </a:spcBef>
              <a:buNone/>
            </a:pPr>
            <a:r>
              <a:rPr lang="fr-CA" sz="2000" b="1" dirty="0">
                <a:latin typeface="Century Gothic" panose="020B0502020202020204" pitchFamily="34" charset="0"/>
              </a:rPr>
              <a:t>2</a:t>
            </a:r>
            <a:r>
              <a:rPr lang="fr-CA" sz="2000" dirty="0">
                <a:latin typeface="Century Gothic" panose="020B0502020202020204" pitchFamily="34" charset="0"/>
              </a:rPr>
              <a:t> - Conserve les justificatifs</a:t>
            </a:r>
          </a:p>
          <a:p>
            <a:pPr marL="360000" indent="0" algn="just" hangingPunct="0">
              <a:lnSpc>
                <a:spcPct val="100000"/>
              </a:lnSpc>
              <a:spcBef>
                <a:spcPts val="0"/>
              </a:spcBef>
              <a:buNone/>
            </a:pPr>
            <a:r>
              <a:rPr lang="fr-CA" sz="2000" b="1" dirty="0">
                <a:latin typeface="Century Gothic" panose="020B0502020202020204" pitchFamily="34" charset="0"/>
              </a:rPr>
              <a:t>3</a:t>
            </a:r>
            <a:r>
              <a:rPr lang="fr-CA" sz="2000" dirty="0">
                <a:latin typeface="Century Gothic" panose="020B0502020202020204" pitchFamily="34" charset="0"/>
              </a:rPr>
              <a:t> - Constate l’abandon de créance</a:t>
            </a:r>
          </a:p>
          <a:p>
            <a:pPr marL="360000" indent="0" algn="just" hangingPunct="0">
              <a:lnSpc>
                <a:spcPct val="100000"/>
              </a:lnSpc>
              <a:spcBef>
                <a:spcPts val="0"/>
              </a:spcBef>
              <a:buNone/>
            </a:pPr>
            <a:r>
              <a:rPr lang="fr-CA" sz="2000" dirty="0">
                <a:latin typeface="Century Gothic" panose="020B0502020202020204" pitchFamily="34" charset="0"/>
              </a:rPr>
              <a:t>4 - Délivre le </a:t>
            </a:r>
            <a:r>
              <a:rPr lang="fr-CA" sz="2000" dirty="0" err="1">
                <a:latin typeface="Century Gothic" panose="020B0502020202020204" pitchFamily="34" charset="0"/>
              </a:rPr>
              <a:t>Cerfa</a:t>
            </a:r>
            <a:r>
              <a:rPr lang="fr-CA" sz="2000" dirty="0">
                <a:latin typeface="Century Gothic" panose="020B0502020202020204" pitchFamily="34" charset="0"/>
              </a:rPr>
              <a:t> 11580*03</a:t>
            </a:r>
          </a:p>
          <a:p>
            <a:pPr marL="360000" indent="0" algn="just" hangingPunct="0">
              <a:lnSpc>
                <a:spcPct val="100000"/>
              </a:lnSpc>
              <a:spcBef>
                <a:spcPts val="0"/>
              </a:spcBef>
              <a:buNone/>
            </a:pPr>
            <a:r>
              <a:rPr lang="fr-CA" sz="2000" dirty="0">
                <a:latin typeface="Century Gothic" panose="020B0502020202020204" pitchFamily="34" charset="0"/>
              </a:rPr>
              <a:t>5 -  Déclare le don à l’administration fiscale</a:t>
            </a:r>
            <a:endParaRPr lang="fr-FR" sz="2000" dirty="0">
              <a:latin typeface="Century Gothic" panose="020B0502020202020204" pitchFamily="34" charset="0"/>
            </a:endParaRPr>
          </a:p>
          <a:p>
            <a:pPr marL="360000" indent="0" algn="just" hangingPunct="0">
              <a:lnSpc>
                <a:spcPct val="100000"/>
              </a:lnSpc>
              <a:spcBef>
                <a:spcPts val="0"/>
              </a:spcBef>
              <a:buNone/>
            </a:pPr>
            <a:endParaRPr lang="fr-CA" sz="2000" b="1"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pPr algn="just"/>
            <a:r>
              <a:rPr lang="fr-FR" sz="3600" dirty="0">
                <a:latin typeface="Trebuchet MS" panose="020B0603020202020204" pitchFamily="34" charset="0"/>
              </a:rPr>
              <a:t>III - FISCALITE - </a:t>
            </a:r>
            <a:r>
              <a:rPr lang="fr-FR" sz="2800" dirty="0">
                <a:latin typeface="Trebuchet MS" panose="020B0603020202020204" pitchFamily="34" charset="0"/>
              </a:rPr>
              <a:t>RENFORCEMENT DU CONTRÔLE FISCAL DES CLUBS BENEFICIAIRES DE DON</a:t>
            </a:r>
          </a:p>
        </p:txBody>
      </p:sp>
      <p:sp>
        <p:nvSpPr>
          <p:cNvPr id="3" name="Espace réservé du contenu 2"/>
          <p:cNvSpPr>
            <a:spLocks noGrp="1"/>
          </p:cNvSpPr>
          <p:nvPr>
            <p:ph idx="1"/>
          </p:nvPr>
        </p:nvSpPr>
        <p:spPr>
          <a:xfrm>
            <a:off x="949042" y="1934807"/>
            <a:ext cx="10515600" cy="3883769"/>
          </a:xfrm>
        </p:spPr>
        <p:txBody>
          <a:bodyPr>
            <a:noAutofit/>
          </a:bodyPr>
          <a:lstStyle/>
          <a:p>
            <a:pPr marL="0" indent="0" algn="ctr">
              <a:lnSpc>
                <a:spcPct val="100000"/>
              </a:lnSpc>
              <a:spcBef>
                <a:spcPts val="0"/>
              </a:spcBef>
              <a:buNone/>
            </a:pPr>
            <a:endParaRPr lang="fr-FR" sz="2000" dirty="0">
              <a:solidFill>
                <a:srgbClr val="C00000"/>
              </a:solidFill>
              <a:latin typeface="Trebuchet MS" pitchFamily="34" charset="0"/>
            </a:endParaRPr>
          </a:p>
          <a:p>
            <a:pPr marL="0" indent="0" algn="ctr">
              <a:lnSpc>
                <a:spcPct val="100000"/>
              </a:lnSpc>
              <a:spcBef>
                <a:spcPts val="0"/>
              </a:spcBef>
              <a:buNone/>
            </a:pPr>
            <a:r>
              <a:rPr lang="fr-FR" sz="2000" dirty="0">
                <a:solidFill>
                  <a:srgbClr val="C00000"/>
                </a:solidFill>
                <a:latin typeface="Century Gothic" panose="020B0502020202020204" pitchFamily="34" charset="0"/>
              </a:rPr>
              <a:t>les associations devront désormais déclarer tous les dons reçus</a:t>
            </a:r>
          </a:p>
          <a:p>
            <a:pPr marL="0" lvl="0" indent="0" algn="just">
              <a:lnSpc>
                <a:spcPct val="100000"/>
              </a:lnSpc>
              <a:spcBef>
                <a:spcPts val="0"/>
              </a:spcBef>
              <a:buNone/>
            </a:pPr>
            <a:endParaRPr lang="fr-CA" sz="2000" b="1" dirty="0">
              <a:latin typeface="Century Gothic" panose="020B0502020202020204" pitchFamily="34" charset="0"/>
              <a:cs typeface="Arial" pitchFamily="34" charset="0"/>
            </a:endParaRPr>
          </a:p>
          <a:p>
            <a:pPr marL="0" lvl="0" indent="0" algn="just">
              <a:lnSpc>
                <a:spcPct val="100000"/>
              </a:lnSpc>
              <a:spcBef>
                <a:spcPts val="0"/>
              </a:spcBef>
              <a:buNone/>
            </a:pPr>
            <a:r>
              <a:rPr lang="fr-CA" sz="2000" b="1" dirty="0">
                <a:latin typeface="Century Gothic" panose="020B0502020202020204" pitchFamily="34" charset="0"/>
                <a:cs typeface="Arial" pitchFamily="34" charset="0"/>
              </a:rPr>
              <a:t>1 - La</a:t>
            </a:r>
            <a:r>
              <a:rPr lang="fr-FR" sz="2000" b="1" dirty="0">
                <a:latin typeface="Century Gothic" panose="020B0502020202020204" pitchFamily="34" charset="0"/>
                <a:cs typeface="Arial" pitchFamily="34" charset="0"/>
              </a:rPr>
              <a:t> loi n° 2021-1109 du 24 août 2021 oblige les associations qui émettent des reçus fiscaux à déclarer les dons et versements des mécénats reçus à l’administration fiscale</a:t>
            </a:r>
            <a:r>
              <a:rPr lang="fr-FR" sz="2000" dirty="0">
                <a:latin typeface="Century Gothic" panose="020B0502020202020204" pitchFamily="34" charset="0"/>
                <a:cs typeface="Arial" pitchFamily="34" charset="0"/>
              </a:rPr>
              <a:t>.</a:t>
            </a:r>
          </a:p>
          <a:p>
            <a:pPr marL="0" indent="0" algn="just">
              <a:lnSpc>
                <a:spcPct val="100000"/>
              </a:lnSpc>
              <a:spcBef>
                <a:spcPts val="0"/>
              </a:spcBef>
              <a:buNone/>
            </a:pPr>
            <a:endParaRPr lang="fr-FR" sz="2000" dirty="0">
              <a:solidFill>
                <a:srgbClr val="C00000"/>
              </a:solidFill>
              <a:latin typeface="Century Gothic" panose="020B0502020202020204" pitchFamily="34"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Century Gothic" panose="020B0502020202020204" pitchFamily="34" charset="0"/>
                <a:cs typeface="Arial" pitchFamily="34" charset="0"/>
              </a:rPr>
              <a:t>La déclaration doit être faite chaque année, dans les trois mois suivant la clôture de l’exercice.</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2000" b="0" i="0" u="none" strike="noStrike" kern="1200" cap="none" spc="0" normalizeH="0" baseline="0" noProof="0" dirty="0">
              <a:ln>
                <a:noFill/>
              </a:ln>
              <a:solidFill>
                <a:prstClr val="black"/>
              </a:solidFill>
              <a:effectLst/>
              <a:uLnTx/>
              <a:uFillTx/>
              <a:latin typeface="Century Gothic" panose="020B0502020202020204" pitchFamily="34" charset="0"/>
              <a:cs typeface="Arial" pitchFamily="34"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Century Gothic" panose="020B0502020202020204" pitchFamily="34" charset="0"/>
                <a:cs typeface="Arial" pitchFamily="34" charset="0"/>
              </a:rPr>
              <a:t>Cette déclaration s’effectuera en ligne  sur le site  </a:t>
            </a:r>
            <a:r>
              <a:rPr kumimoji="0" lang="fr-FR" sz="2000" b="0" i="0" u="sng" strike="noStrike" kern="1200" cap="none" spc="0" normalizeH="0" baseline="0" noProof="0" dirty="0">
                <a:ln>
                  <a:noFill/>
                </a:ln>
                <a:solidFill>
                  <a:prstClr val="black"/>
                </a:solidFill>
                <a:effectLst/>
                <a:uLnTx/>
                <a:uFillTx/>
                <a:latin typeface="Century Gothic" panose="020B0502020202020204" pitchFamily="34" charset="0"/>
                <a:cs typeface="Arial" pitchFamily="34" charset="0"/>
                <a:hlinkClick r:id="rId3"/>
              </a:rPr>
              <a:t>demarches-simplifiees.fr</a:t>
            </a:r>
            <a:r>
              <a:rPr kumimoji="0" lang="fr-FR" sz="2000" b="0" i="0" u="none" strike="noStrike" kern="1200" cap="none" spc="0" normalizeH="0" baseline="0" noProof="0" dirty="0">
                <a:ln>
                  <a:noFill/>
                </a:ln>
                <a:solidFill>
                  <a:prstClr val="black"/>
                </a:solidFill>
                <a:effectLst/>
                <a:uLnTx/>
                <a:uFillTx/>
                <a:latin typeface="Century Gothic" panose="020B0502020202020204" pitchFamily="34" charset="0"/>
                <a:cs typeface="Arial" pitchFamily="34" charset="0"/>
              </a:rPr>
              <a:t>. </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prstClr val="black"/>
              </a:solidFill>
              <a:effectLst/>
              <a:uLnTx/>
              <a:uFillTx/>
              <a:latin typeface="Bahnschrift" pitchFamily="34" charset="0"/>
              <a:ea typeface="+mn-ea"/>
              <a:cs typeface="Arial" pitchFamily="34" charset="0"/>
            </a:endParaRPr>
          </a:p>
          <a:p>
            <a:pPr marL="0" indent="0" algn="just">
              <a:lnSpc>
                <a:spcPct val="100000"/>
              </a:lnSpc>
              <a:spcBef>
                <a:spcPts val="0"/>
              </a:spcBef>
              <a:buNone/>
            </a:pPr>
            <a:endParaRPr lang="fr-FR" sz="2000" dirty="0">
              <a:solidFill>
                <a:srgbClr val="C00000"/>
              </a:solidFill>
              <a:latin typeface="Bahnschrift" pitchFamily="34" charset="0"/>
            </a:endParaRPr>
          </a:p>
          <a:p>
            <a:pPr marL="0" lvl="0" indent="0" algn="just">
              <a:lnSpc>
                <a:spcPct val="100000"/>
              </a:lnSpc>
              <a:spcBef>
                <a:spcPts val="0"/>
              </a:spcBef>
              <a:buNone/>
            </a:pPr>
            <a:endParaRPr lang="fr-FR" sz="2000" dirty="0">
              <a:solidFill>
                <a:schemeClr val="tx1">
                  <a:lumMod val="95000"/>
                  <a:lumOff val="5000"/>
                </a:schemeClr>
              </a:solidFill>
              <a:latin typeface="Bahnschrift" pitchFamily="34" charset="0"/>
              <a:cs typeface="Arial" pitchFamily="34" charset="0"/>
            </a:endParaRPr>
          </a:p>
          <a:p>
            <a:pPr marL="0" indent="0" algn="just">
              <a:lnSpc>
                <a:spcPct val="100000"/>
              </a:lnSpc>
              <a:spcBef>
                <a:spcPts val="0"/>
              </a:spcBef>
            </a:pPr>
            <a:endParaRPr lang="fr-FR" sz="2000" dirty="0">
              <a:solidFill>
                <a:srgbClr val="C00000"/>
              </a:solidFill>
              <a:effectLst>
                <a:outerShdw blurRad="38100" dist="38100" dir="2700000" algn="tl">
                  <a:srgbClr val="000000">
                    <a:alpha val="43137"/>
                  </a:srgbClr>
                </a:outerShdw>
              </a:effectLst>
              <a:latin typeface="Bahnschrift" pitchFamily="34" charset="0"/>
              <a:cs typeface="Arial" pitchFamily="34" charset="0"/>
            </a:endParaRPr>
          </a:p>
          <a:p>
            <a:pPr marL="0" lvl="0" indent="0" algn="ctr">
              <a:lnSpc>
                <a:spcPct val="100000"/>
              </a:lnSpc>
              <a:spcBef>
                <a:spcPts val="0"/>
              </a:spcBef>
              <a:buNone/>
            </a:pPr>
            <a:endParaRPr lang="fr-FR" sz="20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51163" y="1087006"/>
            <a:ext cx="10889673" cy="838524"/>
          </a:xfrm>
        </p:spPr>
        <p:txBody>
          <a:bodyPr>
            <a:noAutofit/>
          </a:bodyPr>
          <a:lstStyle/>
          <a:p>
            <a:r>
              <a:rPr lang="fr-FR" sz="3600" b="1" dirty="0">
                <a:latin typeface="Trebuchet MS" panose="020B0603020202020204" pitchFamily="34" charset="0"/>
              </a:rPr>
              <a:t>IV - LA CONTRIBUTION VOLONTAIRE</a:t>
            </a:r>
          </a:p>
        </p:txBody>
      </p:sp>
      <p:sp>
        <p:nvSpPr>
          <p:cNvPr id="3" name="Espace réservé du contenu 2"/>
          <p:cNvSpPr>
            <a:spLocks noGrp="1"/>
          </p:cNvSpPr>
          <p:nvPr>
            <p:ph idx="1"/>
          </p:nvPr>
        </p:nvSpPr>
        <p:spPr>
          <a:xfrm>
            <a:off x="987142" y="2039582"/>
            <a:ext cx="10515600" cy="3883769"/>
          </a:xfrm>
        </p:spPr>
        <p:txBody>
          <a:bodyPr>
            <a:noAutofit/>
          </a:bodyPr>
          <a:lstStyle/>
          <a:p>
            <a:pPr marL="36000" indent="0" algn="just" hangingPunct="0">
              <a:lnSpc>
                <a:spcPct val="100000"/>
              </a:lnSpc>
              <a:spcBef>
                <a:spcPts val="0"/>
              </a:spcBef>
              <a:buNone/>
            </a:pPr>
            <a:r>
              <a:rPr lang="fr-FR" sz="2000" dirty="0">
                <a:latin typeface="Century Gothic" panose="020B0502020202020204" pitchFamily="34" charset="0"/>
              </a:rPr>
              <a:t>On appelle "contribution volontaire" l’action par laquelle un bénévole fournit gratuitement à une association, un travail, des biens ou d’autres services.</a:t>
            </a:r>
          </a:p>
          <a:p>
            <a:pPr marL="36000" indent="-457200">
              <a:lnSpc>
                <a:spcPct val="100000"/>
              </a:lnSpc>
              <a:spcBef>
                <a:spcPts val="0"/>
              </a:spcBef>
              <a:buNone/>
            </a:pPr>
            <a:endParaRPr lang="fr-FR" sz="2000" dirty="0">
              <a:latin typeface="Century Gothic" panose="020B0502020202020204" pitchFamily="34" charset="0"/>
            </a:endParaRPr>
          </a:p>
          <a:p>
            <a:pPr marL="360000" indent="0">
              <a:lnSpc>
                <a:spcPct val="100000"/>
              </a:lnSpc>
              <a:spcBef>
                <a:spcPts val="0"/>
              </a:spcBef>
              <a:buNone/>
            </a:pPr>
            <a:r>
              <a:rPr lang="fr-FR" sz="2000" dirty="0">
                <a:latin typeface="Century Gothic" panose="020B0502020202020204" pitchFamily="34" charset="0"/>
              </a:rPr>
              <a:t>1. </a:t>
            </a:r>
            <a:r>
              <a:rPr lang="fr-FR" sz="2000" dirty="0">
                <a:solidFill>
                  <a:srgbClr val="C00000"/>
                </a:solidFill>
                <a:latin typeface="Century Gothic" panose="020B0502020202020204" pitchFamily="34" charset="0"/>
              </a:rPr>
              <a:t>Le temps passé par un bénévole </a:t>
            </a:r>
          </a:p>
          <a:p>
            <a:pPr marL="360000" indent="0">
              <a:lnSpc>
                <a:spcPct val="100000"/>
              </a:lnSpc>
              <a:spcBef>
                <a:spcPts val="0"/>
              </a:spcBef>
              <a:buNone/>
            </a:pPr>
            <a:r>
              <a:rPr lang="fr-FR" sz="2000" dirty="0">
                <a:latin typeface="Century Gothic" panose="020B0502020202020204" pitchFamily="34" charset="0"/>
              </a:rPr>
              <a:t>2. Les biens reçus </a:t>
            </a:r>
          </a:p>
          <a:p>
            <a:pPr marL="360000" indent="0">
              <a:lnSpc>
                <a:spcPct val="100000"/>
              </a:lnSpc>
              <a:spcBef>
                <a:spcPts val="0"/>
              </a:spcBef>
              <a:buNone/>
            </a:pPr>
            <a:r>
              <a:rPr lang="fr-FR" sz="2000" dirty="0">
                <a:latin typeface="Century Gothic" panose="020B0502020202020204" pitchFamily="34" charset="0"/>
              </a:rPr>
              <a:t>3. Les locaux mis à disposition </a:t>
            </a:r>
          </a:p>
          <a:p>
            <a:pPr marL="360000" indent="0">
              <a:lnSpc>
                <a:spcPct val="100000"/>
              </a:lnSpc>
              <a:spcBef>
                <a:spcPts val="0"/>
              </a:spcBef>
              <a:buNone/>
            </a:pPr>
            <a:r>
              <a:rPr lang="fr-FR" sz="2000" dirty="0">
                <a:latin typeface="Century Gothic" panose="020B0502020202020204" pitchFamily="34" charset="0"/>
              </a:rPr>
              <a:t>4. Les prestations de service</a:t>
            </a:r>
            <a:endParaRPr lang="fr-CA" sz="2000" b="1" dirty="0">
              <a:latin typeface="Century Gothic" panose="020B0502020202020204"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2800" dirty="0">
                <a:latin typeface="Trebuchet MS" panose="020B0603020202020204" pitchFamily="34" charset="0"/>
              </a:rPr>
              <a:t>LA CONTRIBUTION VOLONTAIRE</a:t>
            </a:r>
          </a:p>
        </p:txBody>
      </p:sp>
      <p:sp>
        <p:nvSpPr>
          <p:cNvPr id="3" name="Espace réservé du contenu 2"/>
          <p:cNvSpPr>
            <a:spLocks noGrp="1"/>
          </p:cNvSpPr>
          <p:nvPr>
            <p:ph idx="1"/>
          </p:nvPr>
        </p:nvSpPr>
        <p:spPr>
          <a:xfrm>
            <a:off x="987142" y="2039582"/>
            <a:ext cx="10515600" cy="3883769"/>
          </a:xfrm>
        </p:spPr>
        <p:txBody>
          <a:bodyPr>
            <a:noAutofit/>
          </a:bodyPr>
          <a:lstStyle/>
          <a:p>
            <a:pPr marL="0" indent="0" algn="just" hangingPunct="0">
              <a:lnSpc>
                <a:spcPct val="100000"/>
              </a:lnSpc>
              <a:spcBef>
                <a:spcPts val="0"/>
              </a:spcBef>
              <a:buNone/>
            </a:pPr>
            <a:r>
              <a:rPr lang="fr-FR" sz="2000" b="1" cap="all" dirty="0">
                <a:latin typeface="Century Gothic" panose="020B0502020202020204" pitchFamily="34" charset="0"/>
              </a:rPr>
              <a:t>DOIT-ON COMPTABILISER LE BENEVOLAT DANS LES COMPTES DE L’ASSOCIATION ?</a:t>
            </a:r>
            <a:endParaRPr lang="fr-FR" sz="2000" dirty="0">
              <a:latin typeface="Century Gothic" panose="020B0502020202020204" pitchFamily="34" charset="0"/>
            </a:endParaRPr>
          </a:p>
          <a:p>
            <a:pPr marL="0" indent="0">
              <a:lnSpc>
                <a:spcPct val="100000"/>
              </a:lnSpc>
              <a:spcBef>
                <a:spcPts val="0"/>
              </a:spcBef>
              <a:buNone/>
            </a:pPr>
            <a:endParaRPr lang="fr-FR" sz="2000" cap="all" dirty="0">
              <a:ln w="19050">
                <a:solidFill>
                  <a:schemeClr val="tx2">
                    <a:tint val="1000"/>
                  </a:schemeClr>
                </a:solidFill>
                <a:prstDash val="solid"/>
              </a:ln>
              <a:solidFill>
                <a:schemeClr val="tx1">
                  <a:lumMod val="95000"/>
                  <a:lumOff val="5000"/>
                </a:schemeClr>
              </a:solidFill>
              <a:effectLst>
                <a:outerShdw blurRad="50000" dist="50800" dir="7500000" algn="tl">
                  <a:srgbClr val="000000">
                    <a:shade val="5000"/>
                    <a:alpha val="35000"/>
                  </a:srgbClr>
                </a:outerShdw>
              </a:effectLst>
              <a:latin typeface="Century Gothic" panose="020B0502020202020204" pitchFamily="34" charset="0"/>
              <a:cs typeface="Arial" pitchFamily="34" charset="0"/>
            </a:endParaRPr>
          </a:p>
          <a:p>
            <a:pPr marL="360000" indent="0" algn="just">
              <a:lnSpc>
                <a:spcPct val="100000"/>
              </a:lnSpc>
              <a:spcBef>
                <a:spcPts val="0"/>
              </a:spcBef>
              <a:buNone/>
            </a:pPr>
            <a:r>
              <a:rPr lang="fr-FR" sz="2000" b="1" cap="all" dirty="0">
                <a:solidFill>
                  <a:srgbClr val="C00000"/>
                </a:solidFill>
                <a:latin typeface="Century Gothic" panose="020B0502020202020204" pitchFamily="34" charset="0"/>
              </a:rPr>
              <a:t>OUI</a:t>
            </a:r>
            <a:r>
              <a:rPr lang="fr-FR" sz="2000" cap="all" dirty="0">
                <a:latin typeface="Century Gothic" panose="020B0502020202020204" pitchFamily="34" charset="0"/>
              </a:rPr>
              <a:t>, </a:t>
            </a:r>
            <a:r>
              <a:rPr lang="fr-FR" sz="2000" dirty="0">
                <a:latin typeface="Century Gothic" panose="020B0502020202020204" pitchFamily="34" charset="0"/>
              </a:rPr>
              <a:t>c’est obligatoire pour les associations tenues de suivre le plan comptable associatif (Annexe 3) et conseillé pour les autres.</a:t>
            </a:r>
          </a:p>
          <a:p>
            <a:pPr marL="360000" indent="0">
              <a:lnSpc>
                <a:spcPct val="100000"/>
              </a:lnSpc>
              <a:spcBef>
                <a:spcPts val="0"/>
              </a:spcBef>
            </a:pPr>
            <a:endParaRPr lang="fr-FR" sz="2000" dirty="0">
              <a:latin typeface="Bahnschrift" pitchFamily="34" charset="0"/>
            </a:endParaRPr>
          </a:p>
          <a:p>
            <a:pPr marL="0" indent="0">
              <a:lnSpc>
                <a:spcPct val="100000"/>
              </a:lnSpc>
              <a:spcBef>
                <a:spcPts val="0"/>
              </a:spcBef>
              <a:buNone/>
            </a:pPr>
            <a:endParaRPr lang="fr-CA" sz="2000" b="1"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2800" dirty="0">
                <a:latin typeface="Trebuchet MS" panose="020B0603020202020204" pitchFamily="34" charset="0"/>
              </a:rPr>
              <a:t>LA CONTRIBUTION VOLONTAIRE</a:t>
            </a:r>
          </a:p>
        </p:txBody>
      </p:sp>
      <p:sp>
        <p:nvSpPr>
          <p:cNvPr id="3" name="Espace réservé du contenu 2"/>
          <p:cNvSpPr>
            <a:spLocks noGrp="1"/>
          </p:cNvSpPr>
          <p:nvPr>
            <p:ph idx="1"/>
          </p:nvPr>
        </p:nvSpPr>
        <p:spPr>
          <a:xfrm>
            <a:off x="987142" y="2039582"/>
            <a:ext cx="10515600" cy="3883769"/>
          </a:xfrm>
        </p:spPr>
        <p:txBody>
          <a:bodyPr>
            <a:noAutofit/>
          </a:bodyPr>
          <a:lstStyle/>
          <a:p>
            <a:pPr marL="0" indent="0" algn="just" hangingPunct="0">
              <a:lnSpc>
                <a:spcPct val="100000"/>
              </a:lnSpc>
              <a:spcBef>
                <a:spcPts val="0"/>
              </a:spcBef>
              <a:buNone/>
            </a:pPr>
            <a:r>
              <a:rPr lang="fr-FR" sz="2000" b="1" cap="all" dirty="0">
                <a:latin typeface="Century Gothic" panose="020B0502020202020204" pitchFamily="34" charset="0"/>
              </a:rPr>
              <a:t>POURQUOI VALORISER LE BENEVOLAT ?</a:t>
            </a:r>
            <a:endParaRPr lang="fr-FR" sz="2000" dirty="0">
              <a:latin typeface="Century Gothic" panose="020B0502020202020204" pitchFamily="34" charset="0"/>
            </a:endParaRPr>
          </a:p>
          <a:p>
            <a:pPr marL="0" indent="0">
              <a:lnSpc>
                <a:spcPct val="100000"/>
              </a:lnSpc>
              <a:spcBef>
                <a:spcPts val="0"/>
              </a:spcBef>
              <a:buNone/>
            </a:pPr>
            <a:endParaRPr lang="fr-FR" sz="2000" cap="all" dirty="0">
              <a:ln w="19050">
                <a:solidFill>
                  <a:schemeClr val="tx2">
                    <a:tint val="1000"/>
                  </a:schemeClr>
                </a:solidFill>
                <a:prstDash val="solid"/>
              </a:ln>
              <a:solidFill>
                <a:schemeClr val="tx1">
                  <a:lumMod val="95000"/>
                  <a:lumOff val="5000"/>
                </a:schemeClr>
              </a:solidFill>
              <a:effectLst>
                <a:outerShdw blurRad="50000" dist="50800" dir="7500000" algn="tl">
                  <a:srgbClr val="000000">
                    <a:shade val="5000"/>
                    <a:alpha val="35000"/>
                  </a:srgbClr>
                </a:outerShdw>
              </a:effectLst>
              <a:latin typeface="Century Gothic" panose="020B0502020202020204" pitchFamily="34" charset="0"/>
              <a:cs typeface="Arial" pitchFamily="34" charset="0"/>
            </a:endParaRPr>
          </a:p>
          <a:p>
            <a:pPr marL="360000" indent="0" algn="just">
              <a:lnSpc>
                <a:spcPct val="100000"/>
              </a:lnSpc>
              <a:spcBef>
                <a:spcPts val="0"/>
              </a:spcBef>
              <a:buNone/>
            </a:pPr>
            <a:r>
              <a:rPr lang="fr-FR" sz="2000" dirty="0">
                <a:solidFill>
                  <a:schemeClr val="tx1">
                    <a:lumMod val="95000"/>
                    <a:lumOff val="5000"/>
                  </a:schemeClr>
                </a:solidFill>
                <a:latin typeface="Century Gothic" panose="020B0502020202020204" pitchFamily="34" charset="0"/>
                <a:cs typeface="Arial" pitchFamily="34" charset="0"/>
              </a:rPr>
              <a:t>Comptabiliser le temps passé par les bénévoles au sein de l’association est important et les clubs ont intérêt à faire apparaître la contribution volontaire en nature dans leur comptabilité car cela présente de nombreux avantages  :</a:t>
            </a:r>
          </a:p>
          <a:p>
            <a:pPr marL="540000" indent="0">
              <a:lnSpc>
                <a:spcPct val="100000"/>
              </a:lnSpc>
              <a:spcBef>
                <a:spcPts val="0"/>
              </a:spcBef>
              <a:buFontTx/>
              <a:buChar char="-"/>
            </a:pPr>
            <a:r>
              <a:rPr lang="fr-FR" sz="2000" dirty="0">
                <a:solidFill>
                  <a:schemeClr val="tx1">
                    <a:lumMod val="95000"/>
                    <a:lumOff val="5000"/>
                  </a:schemeClr>
                </a:solidFill>
                <a:latin typeface="Century Gothic" panose="020B0502020202020204" pitchFamily="34" charset="0"/>
                <a:cs typeface="Arial" pitchFamily="34" charset="0"/>
              </a:rPr>
              <a:t> Vis-à-vis de l’association, des collectivités, des partenaires</a:t>
            </a:r>
          </a:p>
          <a:p>
            <a:pPr marL="540000" indent="0">
              <a:lnSpc>
                <a:spcPct val="100000"/>
              </a:lnSpc>
              <a:spcBef>
                <a:spcPts val="0"/>
              </a:spcBef>
              <a:buNone/>
            </a:pPr>
            <a:r>
              <a:rPr lang="fr-FR" sz="2000" i="1" dirty="0">
                <a:solidFill>
                  <a:schemeClr val="tx1">
                    <a:lumMod val="95000"/>
                    <a:lumOff val="5000"/>
                  </a:schemeClr>
                </a:solidFill>
                <a:latin typeface="Century Gothic" panose="020B0502020202020204" pitchFamily="34" charset="0"/>
                <a:cs typeface="Calibri" pitchFamily="34" charset="0"/>
              </a:rPr>
              <a:t>   (Pour en savoir plus voir document référent joint)</a:t>
            </a:r>
          </a:p>
          <a:p>
            <a:pPr marL="540000" indent="0">
              <a:lnSpc>
                <a:spcPct val="100000"/>
              </a:lnSpc>
              <a:spcBef>
                <a:spcPts val="0"/>
              </a:spcBef>
              <a:buFontTx/>
              <a:buChar char="-"/>
            </a:pPr>
            <a:r>
              <a:rPr lang="fr-FR" sz="2000" dirty="0">
                <a:solidFill>
                  <a:schemeClr val="tx1">
                    <a:lumMod val="95000"/>
                    <a:lumOff val="5000"/>
                  </a:schemeClr>
                </a:solidFill>
                <a:latin typeface="Century Gothic" panose="020B0502020202020204" pitchFamily="34" charset="0"/>
                <a:cs typeface="Arial" pitchFamily="34" charset="0"/>
              </a:rPr>
              <a:t> Vis-à-vis des collectivités</a:t>
            </a:r>
          </a:p>
          <a:p>
            <a:pPr marL="540000" indent="0">
              <a:lnSpc>
                <a:spcPct val="100000"/>
              </a:lnSpc>
              <a:spcBef>
                <a:spcPts val="0"/>
              </a:spcBef>
              <a:buNone/>
            </a:pPr>
            <a:r>
              <a:rPr lang="fr-FR" sz="2000" i="1" dirty="0">
                <a:solidFill>
                  <a:schemeClr val="tx1">
                    <a:lumMod val="95000"/>
                    <a:lumOff val="5000"/>
                  </a:schemeClr>
                </a:solidFill>
                <a:latin typeface="Century Gothic" panose="020B0502020202020204" pitchFamily="34" charset="0"/>
                <a:cs typeface="Calibri" pitchFamily="34" charset="0"/>
              </a:rPr>
              <a:t>   (Pour en savoir plus voir document référent joint)</a:t>
            </a:r>
            <a:endParaRPr lang="fr-FR" sz="2000" i="1" dirty="0">
              <a:latin typeface="Century Gothic" panose="020B0502020202020204" pitchFamily="34" charset="0"/>
            </a:endParaRPr>
          </a:p>
          <a:p>
            <a:pPr marL="0" indent="0">
              <a:lnSpc>
                <a:spcPct val="100000"/>
              </a:lnSpc>
              <a:spcBef>
                <a:spcPts val="0"/>
              </a:spcBef>
              <a:buNone/>
            </a:pPr>
            <a:endParaRPr lang="fr-CA" sz="2000" b="1" i="1"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2800" dirty="0">
                <a:latin typeface="Trebuchet MS" panose="020B0603020202020204" pitchFamily="34" charset="0"/>
              </a:rPr>
              <a:t>LA CONTRIBUTION VOLONTAIRE</a:t>
            </a:r>
          </a:p>
        </p:txBody>
      </p:sp>
      <p:sp>
        <p:nvSpPr>
          <p:cNvPr id="3" name="Espace réservé du contenu 2"/>
          <p:cNvSpPr>
            <a:spLocks noGrp="1"/>
          </p:cNvSpPr>
          <p:nvPr>
            <p:ph idx="1"/>
          </p:nvPr>
        </p:nvSpPr>
        <p:spPr>
          <a:xfrm>
            <a:off x="987142" y="2039582"/>
            <a:ext cx="10515600" cy="3883769"/>
          </a:xfrm>
        </p:spPr>
        <p:txBody>
          <a:bodyPr>
            <a:noAutofit/>
          </a:bodyPr>
          <a:lstStyle/>
          <a:p>
            <a:pPr marL="0" indent="0" algn="just" hangingPunct="0">
              <a:lnSpc>
                <a:spcPct val="100000"/>
              </a:lnSpc>
              <a:spcBef>
                <a:spcPts val="0"/>
              </a:spcBef>
              <a:buNone/>
            </a:pPr>
            <a:r>
              <a:rPr lang="fr-FR" sz="2000" dirty="0">
                <a:solidFill>
                  <a:schemeClr val="tx1">
                    <a:lumMod val="95000"/>
                    <a:lumOff val="5000"/>
                  </a:schemeClr>
                </a:solidFill>
                <a:latin typeface="Century Gothic" panose="020B0502020202020204" pitchFamily="34" charset="0"/>
                <a:cs typeface="Arial" pitchFamily="34" charset="0"/>
              </a:rPr>
              <a:t>COMMENT CALCULER LE MONTANT DES TEMPS PASSES PAR LES BENEVOLES ?</a:t>
            </a:r>
            <a:endParaRPr lang="fr-FR" sz="2000" dirty="0">
              <a:ln w="19050">
                <a:solidFill>
                  <a:schemeClr val="tx2">
                    <a:tint val="1000"/>
                  </a:schemeClr>
                </a:solidFill>
                <a:prstDash val="solid"/>
              </a:ln>
              <a:solidFill>
                <a:schemeClr val="tx1">
                  <a:lumMod val="95000"/>
                  <a:lumOff val="5000"/>
                </a:schemeClr>
              </a:solidFill>
              <a:effectLst>
                <a:outerShdw blurRad="50000" dist="50800" dir="7500000" algn="tl">
                  <a:srgbClr val="000000">
                    <a:shade val="5000"/>
                    <a:alpha val="35000"/>
                  </a:srgbClr>
                </a:outerShdw>
              </a:effectLst>
              <a:latin typeface="Century Gothic" panose="020B0502020202020204" pitchFamily="34" charset="0"/>
              <a:cs typeface="Arial" pitchFamily="34" charset="0"/>
            </a:endParaRPr>
          </a:p>
          <a:p>
            <a:pPr marL="0" indent="0" algn="just" hangingPunct="0">
              <a:lnSpc>
                <a:spcPct val="100000"/>
              </a:lnSpc>
              <a:spcBef>
                <a:spcPts val="0"/>
              </a:spcBef>
              <a:buNone/>
            </a:pPr>
            <a:endParaRPr lang="fr-FR" sz="2000" dirty="0">
              <a:latin typeface="Century Gothic" panose="020B0502020202020204" pitchFamily="34" charset="0"/>
            </a:endParaRPr>
          </a:p>
          <a:p>
            <a:pPr marL="0" indent="0" algn="just">
              <a:lnSpc>
                <a:spcPct val="100000"/>
              </a:lnSpc>
              <a:spcBef>
                <a:spcPts val="0"/>
              </a:spcBef>
              <a:buNone/>
            </a:pPr>
            <a:r>
              <a:rPr lang="fr-FR" sz="2000" dirty="0">
                <a:latin typeface="Century Gothic" panose="020B0502020202020204" pitchFamily="34" charset="0"/>
                <a:cs typeface="Arial" pitchFamily="34" charset="0"/>
              </a:rPr>
              <a:t>La première phase de la valorisation du bénévolat consiste en un recensement le plus complet possible  </a:t>
            </a:r>
          </a:p>
          <a:p>
            <a:pPr marL="360000" indent="0" algn="just">
              <a:lnSpc>
                <a:spcPct val="100000"/>
              </a:lnSpc>
              <a:spcBef>
                <a:spcPts val="0"/>
              </a:spcBef>
              <a:buFontTx/>
              <a:buChar char="-"/>
            </a:pPr>
            <a:r>
              <a:rPr lang="fr-FR" sz="2000" dirty="0">
                <a:latin typeface="Century Gothic" panose="020B0502020202020204" pitchFamily="34" charset="0"/>
                <a:cs typeface="Arial" pitchFamily="34" charset="0"/>
              </a:rPr>
              <a:t> du nombre d’heures qu’ils y ont consacré,</a:t>
            </a:r>
          </a:p>
          <a:p>
            <a:pPr marL="360000" indent="0" algn="just">
              <a:lnSpc>
                <a:spcPct val="100000"/>
              </a:lnSpc>
              <a:spcBef>
                <a:spcPts val="0"/>
              </a:spcBef>
              <a:buFontTx/>
              <a:buChar char="-"/>
            </a:pPr>
            <a:r>
              <a:rPr lang="fr-FR" sz="2000" dirty="0">
                <a:latin typeface="Century Gothic" panose="020B0502020202020204" pitchFamily="34" charset="0"/>
                <a:cs typeface="Arial" pitchFamily="34" charset="0"/>
              </a:rPr>
              <a:t> des tâches effectuées par les bénévoles,</a:t>
            </a:r>
          </a:p>
          <a:p>
            <a:pPr marL="360000" indent="0" algn="just">
              <a:lnSpc>
                <a:spcPct val="100000"/>
              </a:lnSpc>
              <a:spcBef>
                <a:spcPts val="0"/>
              </a:spcBef>
              <a:buNone/>
            </a:pPr>
            <a:endParaRPr lang="fr-CA" sz="2000" b="1"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 3" descr="LOGO LIGUE OCCITANIE RUGBY.jpeg"/>
          <p:cNvPicPr>
            <a:picLocks noChangeAspect="1"/>
          </p:cNvPicPr>
          <p:nvPr/>
        </p:nvPicPr>
        <p:blipFill>
          <a:blip r:embed="rId3" cstate="print"/>
          <a:stretch>
            <a:fillRect/>
          </a:stretch>
        </p:blipFill>
        <p:spPr>
          <a:xfrm>
            <a:off x="10559562" y="313592"/>
            <a:ext cx="1269024" cy="1269024"/>
          </a:xfrm>
          <a:prstGeom prst="rect">
            <a:avLst/>
          </a:prstGeom>
        </p:spPr>
      </p:pic>
      <p:pic>
        <p:nvPicPr>
          <p:cNvPr id="5" name="Image 4" descr="LOGO FFR.png"/>
          <p:cNvPicPr>
            <a:picLocks noChangeAspect="1"/>
          </p:cNvPicPr>
          <p:nvPr/>
        </p:nvPicPr>
        <p:blipFill>
          <a:blip r:embed="rId4" cstate="print"/>
          <a:stretch>
            <a:fillRect/>
          </a:stretch>
        </p:blipFill>
        <p:spPr>
          <a:xfrm>
            <a:off x="808892" y="4067907"/>
            <a:ext cx="1049213" cy="1049213"/>
          </a:xfrm>
          <a:prstGeom prst="rect">
            <a:avLst/>
          </a:prstGeom>
        </p:spPr>
      </p:pic>
      <p:sp>
        <p:nvSpPr>
          <p:cNvPr id="6" name="Rectangle 5"/>
          <p:cNvSpPr/>
          <p:nvPr/>
        </p:nvSpPr>
        <p:spPr>
          <a:xfrm>
            <a:off x="263770" y="5657779"/>
            <a:ext cx="8124092" cy="523220"/>
          </a:xfrm>
          <a:prstGeom prst="rect">
            <a:avLst/>
          </a:prstGeom>
        </p:spPr>
        <p:txBody>
          <a:bodyPr wrap="square">
            <a:spAutoFit/>
          </a:bodyPr>
          <a:lstStyle/>
          <a:p>
            <a:r>
              <a:rPr lang="fr-FR" sz="2800" dirty="0">
                <a:solidFill>
                  <a:schemeClr val="tx1">
                    <a:lumMod val="95000"/>
                    <a:lumOff val="5000"/>
                  </a:schemeClr>
                </a:solidFill>
                <a:latin typeface="Berlin Sans FB Demi" pitchFamily="34" charset="0"/>
              </a:rPr>
              <a:t>LA VALORISATION COMPTABLE DU BENEVOLAT </a:t>
            </a:r>
            <a:endParaRPr lang="fr-FR" sz="2800" b="1" dirty="0">
              <a:latin typeface="Berlin Sans FB Demi" pitchFamily="34" charset="0"/>
            </a:endParaRPr>
          </a:p>
        </p:txBody>
      </p:sp>
      <p:pic>
        <p:nvPicPr>
          <p:cNvPr id="8" name="Image 7" descr="IMG VALORISATION.png"/>
          <p:cNvPicPr>
            <a:picLocks noChangeAspect="1"/>
          </p:cNvPicPr>
          <p:nvPr/>
        </p:nvPicPr>
        <p:blipFill>
          <a:blip r:embed="rId5" cstate="print"/>
          <a:stretch>
            <a:fillRect/>
          </a:stretch>
        </p:blipFill>
        <p:spPr>
          <a:xfrm>
            <a:off x="5421924" y="131885"/>
            <a:ext cx="1861038" cy="2233245"/>
          </a:xfrm>
          <a:prstGeom prst="rect">
            <a:avLst/>
          </a:prstGeom>
        </p:spPr>
      </p:pic>
    </p:spTree>
    <p:extLst>
      <p:ext uri="{BB962C8B-B14F-4D97-AF65-F5344CB8AC3E}">
        <p14:creationId xmlns:p14="http://schemas.microsoft.com/office/powerpoint/2010/main" val="3071498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51163" y="934649"/>
            <a:ext cx="10889673" cy="838524"/>
          </a:xfrm>
        </p:spPr>
        <p:txBody>
          <a:bodyPr>
            <a:noAutofit/>
          </a:bodyPr>
          <a:lstStyle/>
          <a:p>
            <a:r>
              <a:rPr lang="fr-FR" sz="2800" dirty="0">
                <a:latin typeface="Trebuchet MS" panose="020B0603020202020204" pitchFamily="34" charset="0"/>
              </a:rPr>
              <a:t>LA CONTRIBUTION VOLONTAIRE</a:t>
            </a:r>
          </a:p>
        </p:txBody>
      </p:sp>
      <p:sp>
        <p:nvSpPr>
          <p:cNvPr id="3" name="Espace réservé du contenu 2"/>
          <p:cNvSpPr>
            <a:spLocks noGrp="1"/>
          </p:cNvSpPr>
          <p:nvPr>
            <p:ph idx="1"/>
          </p:nvPr>
        </p:nvSpPr>
        <p:spPr>
          <a:xfrm>
            <a:off x="838199" y="1686291"/>
            <a:ext cx="10515600" cy="3883769"/>
          </a:xfrm>
        </p:spPr>
        <p:txBody>
          <a:bodyPr>
            <a:noAutofit/>
          </a:bodyPr>
          <a:lstStyle/>
          <a:p>
            <a:pPr marL="0" indent="0" algn="just" hangingPunct="0">
              <a:lnSpc>
                <a:spcPct val="100000"/>
              </a:lnSpc>
              <a:spcBef>
                <a:spcPts val="0"/>
              </a:spcBef>
              <a:buNone/>
            </a:pPr>
            <a:r>
              <a:rPr lang="fr-FR" sz="2000" b="1" cap="all" dirty="0">
                <a:latin typeface="Century Gothic" panose="020B0502020202020204" pitchFamily="34" charset="0"/>
              </a:rPr>
              <a:t>Les </a:t>
            </a:r>
            <a:r>
              <a:rPr lang="fr-FR" sz="2000" b="1" cap="all" dirty="0" err="1">
                <a:latin typeface="Century Gothic" panose="020B0502020202020204" pitchFamily="34" charset="0"/>
              </a:rPr>
              <a:t>methodes</a:t>
            </a:r>
            <a:r>
              <a:rPr lang="fr-FR" sz="2000" b="1" cap="all" dirty="0">
                <a:latin typeface="Century Gothic" panose="020B0502020202020204" pitchFamily="34" charset="0"/>
              </a:rPr>
              <a:t> de valorisation</a:t>
            </a:r>
            <a:endParaRPr lang="fr-FR" sz="2000" dirty="0">
              <a:latin typeface="Century Gothic" panose="020B0502020202020204" pitchFamily="34" charset="0"/>
            </a:endParaRPr>
          </a:p>
          <a:p>
            <a:pPr marL="0" indent="0">
              <a:lnSpc>
                <a:spcPct val="100000"/>
              </a:lnSpc>
              <a:spcBef>
                <a:spcPts val="0"/>
              </a:spcBef>
              <a:buNone/>
            </a:pPr>
            <a:endParaRPr lang="fr-FR" sz="2000" cap="all" dirty="0">
              <a:ln w="19050">
                <a:solidFill>
                  <a:schemeClr val="tx2">
                    <a:tint val="1000"/>
                  </a:schemeClr>
                </a:solidFill>
                <a:prstDash val="solid"/>
              </a:ln>
              <a:solidFill>
                <a:schemeClr val="tx1">
                  <a:lumMod val="95000"/>
                  <a:lumOff val="5000"/>
                </a:schemeClr>
              </a:solidFill>
              <a:effectLst>
                <a:outerShdw blurRad="50000" dist="50800" dir="7500000" algn="tl">
                  <a:srgbClr val="000000">
                    <a:shade val="5000"/>
                    <a:alpha val="35000"/>
                  </a:srgbClr>
                </a:outerShdw>
              </a:effectLst>
              <a:latin typeface="Century Gothic" panose="020B0502020202020204" pitchFamily="34" charset="0"/>
              <a:cs typeface="Arial" pitchFamily="34" charset="0"/>
            </a:endParaRPr>
          </a:p>
          <a:p>
            <a:pPr marL="180000" indent="0" algn="just">
              <a:lnSpc>
                <a:spcPct val="100000"/>
              </a:lnSpc>
              <a:spcBef>
                <a:spcPts val="0"/>
              </a:spcBef>
              <a:buNone/>
            </a:pPr>
            <a:r>
              <a:rPr lang="fr-FR" sz="2000" dirty="0">
                <a:solidFill>
                  <a:schemeClr val="tx1">
                    <a:lumMod val="95000"/>
                    <a:lumOff val="5000"/>
                  </a:schemeClr>
                </a:solidFill>
                <a:latin typeface="Century Gothic" panose="020B0502020202020204" pitchFamily="34" charset="0"/>
                <a:cs typeface="Arial" pitchFamily="34" charset="0"/>
              </a:rPr>
              <a:t>Les indices permettant de valoriser le temps passé par les bénévoles sont :</a:t>
            </a:r>
          </a:p>
          <a:p>
            <a:pPr marL="360000" lvl="0" indent="0">
              <a:lnSpc>
                <a:spcPct val="100000"/>
              </a:lnSpc>
              <a:spcBef>
                <a:spcPts val="0"/>
              </a:spcBef>
              <a:buFontTx/>
              <a:buChar char="-"/>
            </a:pPr>
            <a:r>
              <a:rPr lang="fr-FR" sz="2000" dirty="0">
                <a:latin typeface="Century Gothic" panose="020B0502020202020204" pitchFamily="34" charset="0"/>
              </a:rPr>
              <a:t> La méthode en fonction du type de tâche</a:t>
            </a:r>
          </a:p>
          <a:p>
            <a:pPr marL="360000" lvl="0" indent="0">
              <a:lnSpc>
                <a:spcPct val="100000"/>
              </a:lnSpc>
              <a:spcBef>
                <a:spcPts val="0"/>
              </a:spcBef>
              <a:buFontTx/>
              <a:buChar char="-"/>
            </a:pPr>
            <a:r>
              <a:rPr lang="fr-FR" sz="2000" dirty="0">
                <a:latin typeface="Century Gothic" panose="020B0502020202020204" pitchFamily="34" charset="0"/>
              </a:rPr>
              <a:t> La méthode du coût d’un salarié de l’association</a:t>
            </a:r>
          </a:p>
          <a:p>
            <a:pPr marL="360000" lvl="0" indent="0">
              <a:lnSpc>
                <a:spcPct val="100000"/>
              </a:lnSpc>
              <a:spcBef>
                <a:spcPts val="0"/>
              </a:spcBef>
              <a:buNone/>
            </a:pPr>
            <a:r>
              <a:rPr lang="fr-FR" sz="2000" dirty="0">
                <a:latin typeface="Century Gothic" panose="020B0502020202020204" pitchFamily="34" charset="0"/>
              </a:rPr>
              <a:t>- La méthode du coût de la prestation</a:t>
            </a:r>
          </a:p>
          <a:p>
            <a:pPr marL="360000" indent="0">
              <a:lnSpc>
                <a:spcPct val="100000"/>
              </a:lnSpc>
              <a:spcBef>
                <a:spcPts val="0"/>
              </a:spcBef>
              <a:buFontTx/>
              <a:buChar char="-"/>
            </a:pPr>
            <a:r>
              <a:rPr lang="fr-FR" sz="2000" dirty="0">
                <a:latin typeface="Century Gothic" panose="020B0502020202020204" pitchFamily="34" charset="0"/>
              </a:rPr>
              <a:t> La valorisation par catégorie de fonctions</a:t>
            </a:r>
          </a:p>
          <a:p>
            <a:pPr marL="360000" indent="0" algn="just">
              <a:lnSpc>
                <a:spcPct val="100000"/>
              </a:lnSpc>
              <a:spcBef>
                <a:spcPts val="0"/>
              </a:spcBef>
              <a:buFontTx/>
              <a:buChar char="-"/>
            </a:pPr>
            <a:r>
              <a:rPr lang="fr-FR" sz="2000" dirty="0">
                <a:solidFill>
                  <a:schemeClr val="tx1">
                    <a:lumMod val="95000"/>
                    <a:lumOff val="5000"/>
                  </a:schemeClr>
                </a:solidFill>
                <a:latin typeface="Century Gothic" panose="020B0502020202020204" pitchFamily="34" charset="0"/>
                <a:cs typeface="Arial" pitchFamily="34" charset="0"/>
              </a:rPr>
              <a:t> </a:t>
            </a:r>
            <a:r>
              <a:rPr lang="fr-FR" sz="2000" b="1" dirty="0">
                <a:solidFill>
                  <a:srgbClr val="FF0000"/>
                </a:solidFill>
                <a:latin typeface="Century Gothic" panose="020B0502020202020204" pitchFamily="34" charset="0"/>
                <a:cs typeface="Arial" pitchFamily="34" charset="0"/>
              </a:rPr>
              <a:t>Le SMIC</a:t>
            </a:r>
          </a:p>
          <a:p>
            <a:pPr marL="360000" indent="0" algn="just">
              <a:lnSpc>
                <a:spcPct val="100000"/>
              </a:lnSpc>
              <a:spcBef>
                <a:spcPts val="0"/>
              </a:spcBef>
              <a:buNone/>
            </a:pPr>
            <a:endParaRPr lang="fr-FR" sz="2000" dirty="0">
              <a:solidFill>
                <a:schemeClr val="tx1">
                  <a:lumMod val="95000"/>
                  <a:lumOff val="5000"/>
                </a:schemeClr>
              </a:solidFill>
              <a:latin typeface="Century Gothic" panose="020B0502020202020204" pitchFamily="34" charset="0"/>
              <a:cs typeface="Arial" pitchFamily="34" charset="0"/>
            </a:endParaRPr>
          </a:p>
          <a:p>
            <a:pPr marL="360000" indent="0" algn="just">
              <a:lnSpc>
                <a:spcPct val="100000"/>
              </a:lnSpc>
              <a:spcBef>
                <a:spcPts val="0"/>
              </a:spcBef>
              <a:buNone/>
            </a:pPr>
            <a:r>
              <a:rPr lang="fr-FR" sz="2000" i="1" dirty="0">
                <a:solidFill>
                  <a:schemeClr val="tx1">
                    <a:lumMod val="95000"/>
                    <a:lumOff val="5000"/>
                  </a:schemeClr>
                </a:solidFill>
                <a:latin typeface="Century Gothic" panose="020B0502020202020204" pitchFamily="34" charset="0"/>
                <a:cs typeface="Calibri" pitchFamily="34" charset="0"/>
              </a:rPr>
              <a:t>(Pour en savoir plus voir document référent joint)</a:t>
            </a:r>
          </a:p>
          <a:p>
            <a:pPr marL="0" indent="0">
              <a:lnSpc>
                <a:spcPct val="100000"/>
              </a:lnSpc>
              <a:spcBef>
                <a:spcPts val="0"/>
              </a:spcBef>
              <a:buNone/>
            </a:pPr>
            <a:endParaRPr lang="fr-FR" sz="2000" i="1" dirty="0">
              <a:solidFill>
                <a:schemeClr val="tx1">
                  <a:lumMod val="95000"/>
                  <a:lumOff val="5000"/>
                </a:schemeClr>
              </a:solidFill>
              <a:latin typeface="Century Gothic" panose="020B0502020202020204" pitchFamily="34" charset="0"/>
              <a:cs typeface="Calibri" pitchFamily="34" charset="0"/>
            </a:endParaRPr>
          </a:p>
          <a:p>
            <a:pPr marL="0" indent="0" algn="just">
              <a:lnSpc>
                <a:spcPct val="100000"/>
              </a:lnSpc>
              <a:spcBef>
                <a:spcPts val="0"/>
              </a:spcBef>
              <a:buNone/>
            </a:pPr>
            <a:r>
              <a:rPr lang="fr-FR" sz="1800" i="1" dirty="0">
                <a:solidFill>
                  <a:schemeClr val="tx1">
                    <a:lumMod val="95000"/>
                    <a:lumOff val="5000"/>
                  </a:schemeClr>
                </a:solidFill>
                <a:cs typeface="Calibri" pitchFamily="34" charset="0"/>
              </a:rPr>
              <a:t>Sans élément précis d’évaluation, la méthode la plus prudente et admise est l’évaluation au Smic. C’est la méthode la plus simple et la moins contestable ci-après</a:t>
            </a:r>
            <a:endParaRPr lang="fr-CA" sz="1800" b="1" i="1" dirty="0"/>
          </a:p>
        </p:txBody>
      </p:sp>
    </p:spTree>
    <p:extLst>
      <p:ext uri="{BB962C8B-B14F-4D97-AF65-F5344CB8AC3E}">
        <p14:creationId xmlns:p14="http://schemas.microsoft.com/office/powerpoint/2010/main" val="2506063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51163" y="934649"/>
            <a:ext cx="10889673" cy="838524"/>
          </a:xfrm>
        </p:spPr>
        <p:txBody>
          <a:bodyPr>
            <a:noAutofit/>
          </a:bodyPr>
          <a:lstStyle/>
          <a:p>
            <a:r>
              <a:rPr lang="fr-FR" sz="2800" dirty="0">
                <a:latin typeface="Trebuchet MS" panose="020B0603020202020204" pitchFamily="34" charset="0"/>
              </a:rPr>
              <a:t>LA CONTRIBUTION VOLONTAIRE</a:t>
            </a:r>
          </a:p>
        </p:txBody>
      </p:sp>
      <p:sp>
        <p:nvSpPr>
          <p:cNvPr id="3" name="Espace réservé du contenu 2"/>
          <p:cNvSpPr>
            <a:spLocks noGrp="1"/>
          </p:cNvSpPr>
          <p:nvPr>
            <p:ph idx="1"/>
          </p:nvPr>
        </p:nvSpPr>
        <p:spPr>
          <a:xfrm>
            <a:off x="838199" y="1773173"/>
            <a:ext cx="10515600" cy="3883769"/>
          </a:xfrm>
        </p:spPr>
        <p:txBody>
          <a:bodyPr>
            <a:noAutofit/>
          </a:bodyPr>
          <a:lstStyle/>
          <a:p>
            <a:pPr marL="0" indent="0" algn="just" hangingPunct="0">
              <a:lnSpc>
                <a:spcPct val="100000"/>
              </a:lnSpc>
              <a:spcBef>
                <a:spcPts val="0"/>
              </a:spcBef>
              <a:buNone/>
            </a:pPr>
            <a:r>
              <a:rPr lang="fr-FR" sz="2000" b="1" cap="all" dirty="0">
                <a:solidFill>
                  <a:srgbClr val="C00000"/>
                </a:solidFill>
                <a:latin typeface="Century Gothic" panose="020B0502020202020204" pitchFamily="34" charset="0"/>
              </a:rPr>
              <a:t>LA METHODE LA PLUS SIMPLE ET LA MOINS CONTESTABLE</a:t>
            </a:r>
            <a:endParaRPr lang="fr-FR" sz="2000" dirty="0">
              <a:solidFill>
                <a:srgbClr val="C00000"/>
              </a:solidFill>
              <a:latin typeface="Century Gothic" panose="020B0502020202020204" pitchFamily="34" charset="0"/>
            </a:endParaRPr>
          </a:p>
          <a:p>
            <a:pPr marL="0" indent="0">
              <a:lnSpc>
                <a:spcPct val="100000"/>
              </a:lnSpc>
              <a:spcBef>
                <a:spcPts val="0"/>
              </a:spcBef>
              <a:buNone/>
            </a:pPr>
            <a:endParaRPr lang="fr-FR" sz="2000" cap="all" dirty="0">
              <a:ln w="19050">
                <a:solidFill>
                  <a:schemeClr val="tx2">
                    <a:tint val="1000"/>
                  </a:schemeClr>
                </a:solidFill>
                <a:prstDash val="solid"/>
              </a:ln>
              <a:solidFill>
                <a:schemeClr val="tx1">
                  <a:lumMod val="95000"/>
                  <a:lumOff val="5000"/>
                </a:schemeClr>
              </a:solidFill>
              <a:effectLst>
                <a:outerShdw blurRad="50000" dist="50800" dir="7500000" algn="tl">
                  <a:srgbClr val="000000">
                    <a:shade val="5000"/>
                    <a:alpha val="35000"/>
                  </a:srgbClr>
                </a:outerShdw>
              </a:effectLst>
              <a:latin typeface="Century Gothic" panose="020B0502020202020204" pitchFamily="34" charset="0"/>
              <a:cs typeface="Arial" pitchFamily="34" charset="0"/>
            </a:endParaRPr>
          </a:p>
          <a:p>
            <a:pPr marL="360000" indent="0" algn="just">
              <a:lnSpc>
                <a:spcPct val="100000"/>
              </a:lnSpc>
              <a:spcBef>
                <a:spcPts val="0"/>
              </a:spcBef>
              <a:buNone/>
            </a:pPr>
            <a:r>
              <a:rPr lang="fr-FR" sz="2000" dirty="0">
                <a:latin typeface="Century Gothic" panose="020B0502020202020204" pitchFamily="34" charset="0"/>
              </a:rPr>
              <a:t>Elle consiste à estimer le temps de travail de chaque bénévole et à le multiplier par le coût horaire d’un salarié au SMIC.</a:t>
            </a:r>
          </a:p>
          <a:p>
            <a:pPr marL="360000" indent="0">
              <a:lnSpc>
                <a:spcPct val="100000"/>
              </a:lnSpc>
              <a:spcBef>
                <a:spcPts val="0"/>
              </a:spcBef>
            </a:pPr>
            <a:endParaRPr lang="fr-FR" sz="2000" dirty="0">
              <a:latin typeface="Century Gothic" panose="020B0502020202020204" pitchFamily="34" charset="0"/>
            </a:endParaRPr>
          </a:p>
          <a:p>
            <a:pPr marL="360000" indent="0">
              <a:lnSpc>
                <a:spcPct val="100000"/>
              </a:lnSpc>
              <a:spcBef>
                <a:spcPts val="0"/>
              </a:spcBef>
              <a:buNone/>
            </a:pPr>
            <a:r>
              <a:rPr lang="fr-FR" sz="2000" dirty="0">
                <a:latin typeface="Century Gothic" panose="020B0502020202020204" pitchFamily="34" charset="0"/>
              </a:rPr>
              <a:t>- Smic horaire (JO du 6 avril 2025) : 11,88 €uros</a:t>
            </a:r>
          </a:p>
          <a:p>
            <a:pPr marL="360000" indent="0">
              <a:lnSpc>
                <a:spcPct val="100000"/>
              </a:lnSpc>
              <a:spcBef>
                <a:spcPts val="0"/>
              </a:spcBef>
            </a:pPr>
            <a:endParaRPr lang="fr-FR" sz="2000" dirty="0">
              <a:latin typeface="Century Gothic" panose="020B0502020202020204" pitchFamily="34" charset="0"/>
            </a:endParaRPr>
          </a:p>
          <a:p>
            <a:pPr marL="360000" indent="0" algn="just">
              <a:lnSpc>
                <a:spcPct val="100000"/>
              </a:lnSpc>
              <a:spcBef>
                <a:spcPts val="0"/>
              </a:spcBef>
              <a:buNone/>
            </a:pPr>
            <a:r>
              <a:rPr lang="fr-FR" sz="2000" dirty="0">
                <a:latin typeface="Century Gothic" panose="020B0502020202020204" pitchFamily="34" charset="0"/>
              </a:rPr>
              <a:t>Il est admis de majorer le smic horaire brut des cotisations patronales (abattement Fillon)</a:t>
            </a:r>
          </a:p>
          <a:p>
            <a:pPr marL="360000" indent="0">
              <a:lnSpc>
                <a:spcPct val="100000"/>
              </a:lnSpc>
              <a:spcBef>
                <a:spcPts val="0"/>
              </a:spcBef>
            </a:pPr>
            <a:endParaRPr lang="fr-FR" sz="2000" dirty="0">
              <a:latin typeface="Century Gothic" panose="020B0502020202020204" pitchFamily="34" charset="0"/>
            </a:endParaRPr>
          </a:p>
          <a:p>
            <a:pPr marL="360000" indent="0">
              <a:lnSpc>
                <a:spcPct val="100000"/>
              </a:lnSpc>
              <a:spcBef>
                <a:spcPts val="0"/>
              </a:spcBef>
              <a:buNone/>
            </a:pPr>
            <a:r>
              <a:rPr lang="fr-FR" sz="2000" dirty="0">
                <a:latin typeface="Century Gothic" panose="020B0502020202020204" pitchFamily="34" charset="0"/>
              </a:rPr>
              <a:t>L'évaluation est alors faite sur la base de </a:t>
            </a:r>
            <a:r>
              <a:rPr lang="fr-FR" sz="2000" b="1" dirty="0">
                <a:latin typeface="Century Gothic" panose="020B0502020202020204" pitchFamily="34" charset="0"/>
              </a:rPr>
              <a:t>19,01</a:t>
            </a:r>
            <a:r>
              <a:rPr lang="fr-FR" sz="2000" dirty="0">
                <a:latin typeface="Century Gothic" panose="020B0502020202020204" pitchFamily="34" charset="0"/>
              </a:rPr>
              <a:t> €uros de l'heure. </a:t>
            </a:r>
          </a:p>
          <a:p>
            <a:pPr marL="360000" indent="0">
              <a:lnSpc>
                <a:spcPct val="100000"/>
              </a:lnSpc>
              <a:spcBef>
                <a:spcPts val="0"/>
              </a:spcBef>
            </a:pPr>
            <a:endParaRPr lang="fr-FR" sz="2000" dirty="0">
              <a:latin typeface="Century Gothic" panose="020B0502020202020204" pitchFamily="34" charset="0"/>
            </a:endParaRPr>
          </a:p>
          <a:p>
            <a:pPr marL="360000" indent="0" algn="just">
              <a:lnSpc>
                <a:spcPct val="100000"/>
              </a:lnSpc>
              <a:spcBef>
                <a:spcPts val="0"/>
              </a:spcBef>
              <a:buNone/>
            </a:pPr>
            <a:r>
              <a:rPr lang="fr-FR" sz="2000" dirty="0">
                <a:latin typeface="Century Gothic" panose="020B0502020202020204" pitchFamily="34" charset="0"/>
              </a:rPr>
              <a:t>(10,01 €uros correspondant à 1,6 fois le SMIC avril 2025 (11,88 € x 1,6) (charges patronales et abattement Loi Fillon déduit) </a:t>
            </a:r>
          </a:p>
          <a:p>
            <a:pPr marL="0" indent="0">
              <a:lnSpc>
                <a:spcPct val="100000"/>
              </a:lnSpc>
              <a:spcBef>
                <a:spcPts val="0"/>
              </a:spcBef>
              <a:buNone/>
            </a:pPr>
            <a:endParaRPr lang="fr-CA" sz="2000" b="1" i="1" dirty="0">
              <a:latin typeface="Trebuchet MS"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2800" dirty="0">
                <a:latin typeface="Trebuchet MS" panose="020B0603020202020204" pitchFamily="34" charset="0"/>
              </a:rPr>
              <a:t>LE DOSSIER ANNUEL DU BENEVOLE</a:t>
            </a:r>
          </a:p>
        </p:txBody>
      </p:sp>
      <p:sp>
        <p:nvSpPr>
          <p:cNvPr id="3" name="Espace réservé du contenu 2"/>
          <p:cNvSpPr>
            <a:spLocks noGrp="1"/>
          </p:cNvSpPr>
          <p:nvPr>
            <p:ph idx="1"/>
          </p:nvPr>
        </p:nvSpPr>
        <p:spPr>
          <a:xfrm>
            <a:off x="987142" y="2039582"/>
            <a:ext cx="10515600" cy="3883769"/>
          </a:xfrm>
        </p:spPr>
        <p:txBody>
          <a:bodyPr>
            <a:noAutofit/>
          </a:bodyPr>
          <a:lstStyle/>
          <a:p>
            <a:pPr marL="0" lvl="0" indent="0">
              <a:lnSpc>
                <a:spcPct val="100000"/>
              </a:lnSpc>
              <a:spcBef>
                <a:spcPts val="0"/>
              </a:spcBef>
              <a:buNone/>
            </a:pPr>
            <a:r>
              <a:rPr lang="fr-FR" sz="2000" dirty="0">
                <a:latin typeface="Century Gothic" panose="020B0502020202020204" pitchFamily="34" charset="0"/>
              </a:rPr>
              <a:t>L’idéal est de constituer un dossier nominatif par bénévole avec :</a:t>
            </a:r>
          </a:p>
          <a:p>
            <a:pPr marL="360000" lvl="0" indent="0">
              <a:lnSpc>
                <a:spcPct val="100000"/>
              </a:lnSpc>
              <a:spcBef>
                <a:spcPts val="0"/>
              </a:spcBef>
              <a:buFontTx/>
              <a:buChar char="-"/>
            </a:pPr>
            <a:r>
              <a:rPr lang="fr-FR" sz="2000" dirty="0">
                <a:latin typeface="Century Gothic" panose="020B0502020202020204" pitchFamily="34" charset="0"/>
              </a:rPr>
              <a:t> Les fiches individuelles des contributions volontaires.</a:t>
            </a:r>
          </a:p>
          <a:p>
            <a:pPr marL="360000" lvl="0" indent="0">
              <a:lnSpc>
                <a:spcPct val="100000"/>
              </a:lnSpc>
              <a:spcBef>
                <a:spcPts val="0"/>
              </a:spcBef>
              <a:buFontTx/>
              <a:buChar char="-"/>
            </a:pPr>
            <a:r>
              <a:rPr lang="fr-FR" sz="2000" dirty="0">
                <a:latin typeface="Century Gothic" panose="020B0502020202020204" pitchFamily="34" charset="0"/>
              </a:rPr>
              <a:t> Le récapitulatif des heures des bénévoles.</a:t>
            </a:r>
          </a:p>
          <a:p>
            <a:pPr marL="360000" lvl="0" indent="0">
              <a:lnSpc>
                <a:spcPct val="100000"/>
              </a:lnSpc>
              <a:spcBef>
                <a:spcPts val="0"/>
              </a:spcBef>
              <a:buFontTx/>
              <a:buChar char="-"/>
            </a:pPr>
            <a:r>
              <a:rPr lang="fr-FR" sz="2000" dirty="0">
                <a:latin typeface="Century Gothic" panose="020B0502020202020204" pitchFamily="34" charset="0"/>
              </a:rPr>
              <a:t> Les fiches de synthèse des frais kilométriques remboursés.</a:t>
            </a:r>
          </a:p>
          <a:p>
            <a:pPr marL="360000" lvl="0" indent="0">
              <a:lnSpc>
                <a:spcPct val="100000"/>
              </a:lnSpc>
              <a:spcBef>
                <a:spcPts val="0"/>
              </a:spcBef>
              <a:buFontTx/>
              <a:buChar char="-"/>
            </a:pPr>
            <a:r>
              <a:rPr lang="fr-FR" sz="2000" dirty="0">
                <a:latin typeface="Century Gothic" panose="020B0502020202020204" pitchFamily="34" charset="0"/>
              </a:rPr>
              <a:t> Le formulaire </a:t>
            </a:r>
            <a:r>
              <a:rPr lang="fr-FR" sz="2000" dirty="0" err="1">
                <a:latin typeface="Century Gothic" panose="020B0502020202020204" pitchFamily="34" charset="0"/>
              </a:rPr>
              <a:t>Cerfa</a:t>
            </a:r>
            <a:r>
              <a:rPr lang="fr-FR" sz="2000" dirty="0">
                <a:latin typeface="Century Gothic" panose="020B0502020202020204" pitchFamily="34" charset="0"/>
              </a:rPr>
              <a:t> des frais kilométriques non remboursés (dons)</a:t>
            </a:r>
          </a:p>
          <a:p>
            <a:pPr marL="360000" lvl="0" indent="0">
              <a:lnSpc>
                <a:spcPct val="100000"/>
              </a:lnSpc>
              <a:spcBef>
                <a:spcPts val="0"/>
              </a:spcBef>
              <a:buFontTx/>
              <a:buChar char="-"/>
            </a:pPr>
            <a:r>
              <a:rPr lang="fr-FR" sz="2000" dirty="0">
                <a:latin typeface="Century Gothic" panose="020B0502020202020204" pitchFamily="34" charset="0"/>
              </a:rPr>
              <a:t> Les correspondances.</a:t>
            </a:r>
          </a:p>
          <a:p>
            <a:pPr marL="360000" lvl="0" indent="0">
              <a:lnSpc>
                <a:spcPct val="100000"/>
              </a:lnSpc>
              <a:spcBef>
                <a:spcPts val="0"/>
              </a:spcBef>
              <a:buFontTx/>
              <a:buChar char="-"/>
            </a:pPr>
            <a:r>
              <a:rPr lang="fr-FR" sz="2000" dirty="0">
                <a:latin typeface="Century Gothic" panose="020B0502020202020204" pitchFamily="34" charset="0"/>
              </a:rPr>
              <a:t> Divers.</a:t>
            </a:r>
          </a:p>
          <a:p>
            <a:pPr marL="360000" indent="0" algn="just">
              <a:lnSpc>
                <a:spcPct val="100000"/>
              </a:lnSpc>
              <a:spcBef>
                <a:spcPts val="0"/>
              </a:spcBef>
              <a:buNone/>
            </a:pPr>
            <a:endParaRPr lang="fr-FR" sz="2000" i="1" dirty="0">
              <a:latin typeface="Bahnschrift" pitchFamily="34" charset="0"/>
              <a:cs typeface="Calibri" pitchFamily="34" charset="0"/>
            </a:endParaRPr>
          </a:p>
          <a:p>
            <a:pPr marL="0" indent="0" algn="just">
              <a:lnSpc>
                <a:spcPct val="100000"/>
              </a:lnSpc>
              <a:spcBef>
                <a:spcPts val="0"/>
              </a:spcBef>
              <a:buNone/>
            </a:pPr>
            <a:r>
              <a:rPr lang="fr-FR" sz="1600" i="1" dirty="0">
                <a:latin typeface="Trebuchet MS" pitchFamily="34" charset="0"/>
                <a:cs typeface="Calibri" pitchFamily="34" charset="0"/>
              </a:rPr>
              <a:t>Pour leur inscription en comptabilité, les contributions volontaires doivent être obtenues suivant des méthodes d’enregistrement significatives et fiables.</a:t>
            </a:r>
          </a:p>
          <a:p>
            <a:pPr marL="360000" lvl="0" indent="0">
              <a:lnSpc>
                <a:spcPct val="100000"/>
              </a:lnSpc>
              <a:spcBef>
                <a:spcPts val="0"/>
              </a:spcBef>
              <a:buFontTx/>
              <a:buChar char="-"/>
            </a:pPr>
            <a:endParaRPr lang="fr-FR" sz="20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726498" y="865334"/>
            <a:ext cx="10889673" cy="838524"/>
          </a:xfrm>
        </p:spPr>
        <p:txBody>
          <a:bodyPr>
            <a:noAutofit/>
          </a:bodyPr>
          <a:lstStyle/>
          <a:p>
            <a:r>
              <a:rPr lang="fr-FR" sz="2800" dirty="0">
                <a:latin typeface="Trebuchet MS" panose="020B0603020202020204" pitchFamily="34" charset="0"/>
              </a:rPr>
              <a:t>LE CALCUL DE LA CONTRIBUTION VOLONTAIRE</a:t>
            </a:r>
          </a:p>
        </p:txBody>
      </p:sp>
      <p:sp>
        <p:nvSpPr>
          <p:cNvPr id="3" name="Espace réservé du contenu 2"/>
          <p:cNvSpPr>
            <a:spLocks noGrp="1"/>
          </p:cNvSpPr>
          <p:nvPr>
            <p:ph idx="1"/>
          </p:nvPr>
        </p:nvSpPr>
        <p:spPr>
          <a:xfrm>
            <a:off x="806167" y="1696682"/>
            <a:ext cx="10515600" cy="3883769"/>
          </a:xfrm>
        </p:spPr>
        <p:txBody>
          <a:bodyPr>
            <a:noAutofit/>
          </a:bodyPr>
          <a:lstStyle/>
          <a:p>
            <a:pPr marL="0" indent="0" algn="just" hangingPunct="0">
              <a:lnSpc>
                <a:spcPct val="100000"/>
              </a:lnSpc>
              <a:spcBef>
                <a:spcPts val="0"/>
              </a:spcBef>
              <a:buNone/>
            </a:pPr>
            <a:r>
              <a:rPr lang="fr-FR" sz="2000" cap="all" dirty="0">
                <a:latin typeface="Trebuchet MS" pitchFamily="34" charset="0"/>
              </a:rPr>
              <a:t>1 – créer une fiche par </a:t>
            </a:r>
            <a:r>
              <a:rPr lang="fr-FR" sz="2000" cap="all" dirty="0" err="1">
                <a:latin typeface="Trebuchet MS" pitchFamily="34" charset="0"/>
              </a:rPr>
              <a:t>benevole</a:t>
            </a:r>
            <a:endParaRPr lang="fr-FR" sz="2000" dirty="0">
              <a:latin typeface="Trebuchet MS" pitchFamily="34" charset="0"/>
            </a:endParaRPr>
          </a:p>
          <a:p>
            <a:pPr marL="0" indent="0">
              <a:lnSpc>
                <a:spcPct val="100000"/>
              </a:lnSpc>
              <a:spcBef>
                <a:spcPts val="0"/>
              </a:spcBef>
              <a:buNone/>
            </a:pPr>
            <a:endParaRPr lang="fr-FR" sz="1200" cap="all" dirty="0">
              <a:ln w="19050">
                <a:solidFill>
                  <a:schemeClr val="tx2">
                    <a:tint val="1000"/>
                  </a:schemeClr>
                </a:solidFill>
                <a:prstDash val="solid"/>
              </a:ln>
              <a:solidFill>
                <a:schemeClr val="tx1">
                  <a:lumMod val="95000"/>
                  <a:lumOff val="5000"/>
                </a:schemeClr>
              </a:solidFill>
              <a:effectLst>
                <a:outerShdw blurRad="50000" dist="50800" dir="7500000" algn="tl">
                  <a:srgbClr val="000000">
                    <a:shade val="5000"/>
                    <a:alpha val="35000"/>
                  </a:srgbClr>
                </a:outerShdw>
              </a:effectLst>
              <a:latin typeface="Bahnschrift" pitchFamily="34" charset="0"/>
              <a:cs typeface="Arial" pitchFamily="34" charset="0"/>
            </a:endParaRPr>
          </a:p>
          <a:p>
            <a:pPr marL="360000" indent="0" algn="just">
              <a:lnSpc>
                <a:spcPct val="100000"/>
              </a:lnSpc>
              <a:spcBef>
                <a:spcPts val="0"/>
              </a:spcBef>
              <a:buNone/>
            </a:pPr>
            <a:endParaRPr lang="fr-CA" sz="2000" b="1" i="1" dirty="0">
              <a:latin typeface="Trebuchet MS" pitchFamily="34" charset="0"/>
            </a:endParaRPr>
          </a:p>
        </p:txBody>
      </p:sp>
      <p:pic>
        <p:nvPicPr>
          <p:cNvPr id="4" name="Image 3" descr="1 - DECLARATION FRAIS ENGAGES INDIVIDUELLE.png"/>
          <p:cNvPicPr>
            <a:picLocks noChangeAspect="1"/>
          </p:cNvPicPr>
          <p:nvPr/>
        </p:nvPicPr>
        <p:blipFill>
          <a:blip r:embed="rId3"/>
          <a:stretch>
            <a:fillRect/>
          </a:stretch>
        </p:blipFill>
        <p:spPr>
          <a:xfrm>
            <a:off x="1393309" y="2104259"/>
            <a:ext cx="9430921" cy="4096516"/>
          </a:xfrm>
          <a:prstGeom prst="rect">
            <a:avLst/>
          </a:prstGeom>
        </p:spPr>
      </p:pic>
    </p:spTree>
    <p:extLst>
      <p:ext uri="{BB962C8B-B14F-4D97-AF65-F5344CB8AC3E}">
        <p14:creationId xmlns:p14="http://schemas.microsoft.com/office/powerpoint/2010/main" val="2506063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88398" y="903434"/>
            <a:ext cx="10889673" cy="838524"/>
          </a:xfrm>
        </p:spPr>
        <p:txBody>
          <a:bodyPr>
            <a:noAutofit/>
          </a:bodyPr>
          <a:lstStyle/>
          <a:p>
            <a:r>
              <a:rPr lang="fr-FR" sz="2800" dirty="0">
                <a:latin typeface="Trebuchet MS" panose="020B0603020202020204" pitchFamily="34" charset="0"/>
              </a:rPr>
              <a:t>CALCUL DE LA CONTRIBUTION VOLONTAIRE</a:t>
            </a:r>
          </a:p>
        </p:txBody>
      </p:sp>
      <p:sp>
        <p:nvSpPr>
          <p:cNvPr id="3" name="Espace réservé du contenu 2"/>
          <p:cNvSpPr>
            <a:spLocks noGrp="1"/>
          </p:cNvSpPr>
          <p:nvPr>
            <p:ph idx="1"/>
          </p:nvPr>
        </p:nvSpPr>
        <p:spPr>
          <a:xfrm>
            <a:off x="977617" y="1839557"/>
            <a:ext cx="10515600" cy="3883769"/>
          </a:xfrm>
        </p:spPr>
        <p:txBody>
          <a:bodyPr>
            <a:noAutofit/>
          </a:bodyPr>
          <a:lstStyle/>
          <a:p>
            <a:pPr marL="0" indent="0" algn="just" hangingPunct="0">
              <a:lnSpc>
                <a:spcPct val="100000"/>
              </a:lnSpc>
              <a:spcBef>
                <a:spcPts val="0"/>
              </a:spcBef>
              <a:buNone/>
            </a:pPr>
            <a:r>
              <a:rPr lang="fr-FR" sz="2000" cap="all" dirty="0">
                <a:latin typeface="Trebuchet MS" panose="020B0603020202020204" pitchFamily="34" charset="0"/>
              </a:rPr>
              <a:t>2 – RECAPITULATIF DES HEURES DE BENEVOLAT PAR TACHE ET PAR MOIS</a:t>
            </a:r>
            <a:endParaRPr lang="fr-FR" sz="2000" dirty="0">
              <a:latin typeface="Trebuchet MS" panose="020B0603020202020204" pitchFamily="34" charset="0"/>
            </a:endParaRPr>
          </a:p>
          <a:p>
            <a:pPr marL="0" indent="0">
              <a:lnSpc>
                <a:spcPct val="100000"/>
              </a:lnSpc>
              <a:spcBef>
                <a:spcPts val="0"/>
              </a:spcBef>
              <a:buNone/>
            </a:pPr>
            <a:endParaRPr lang="fr-FR" sz="1200" cap="all" dirty="0">
              <a:ln w="19050">
                <a:solidFill>
                  <a:schemeClr val="tx2">
                    <a:tint val="1000"/>
                  </a:schemeClr>
                </a:solidFill>
                <a:prstDash val="solid"/>
              </a:ln>
              <a:solidFill>
                <a:schemeClr val="tx1">
                  <a:lumMod val="95000"/>
                  <a:lumOff val="5000"/>
                </a:schemeClr>
              </a:solidFill>
              <a:effectLst>
                <a:outerShdw blurRad="50000" dist="50800" dir="7500000" algn="tl">
                  <a:srgbClr val="000000">
                    <a:shade val="5000"/>
                    <a:alpha val="35000"/>
                  </a:srgbClr>
                </a:outerShdw>
              </a:effectLst>
              <a:latin typeface="Trebuchet MS" panose="020B0603020202020204" pitchFamily="34" charset="0"/>
              <a:cs typeface="Arial" pitchFamily="34" charset="0"/>
            </a:endParaRPr>
          </a:p>
          <a:p>
            <a:pPr marL="360000" indent="0" algn="just">
              <a:lnSpc>
                <a:spcPct val="100000"/>
              </a:lnSpc>
              <a:spcBef>
                <a:spcPts val="0"/>
              </a:spcBef>
              <a:buNone/>
            </a:pPr>
            <a:endParaRPr lang="fr-CA" sz="2000" b="1" i="1" dirty="0">
              <a:latin typeface="Trebuchet MS" pitchFamily="34" charset="0"/>
            </a:endParaRPr>
          </a:p>
        </p:txBody>
      </p:sp>
      <p:pic>
        <p:nvPicPr>
          <p:cNvPr id="4" name="Image 3" descr="2 - DECLARATION RECAPITULATION HEURES.png"/>
          <p:cNvPicPr>
            <a:picLocks noChangeAspect="1"/>
          </p:cNvPicPr>
          <p:nvPr/>
        </p:nvPicPr>
        <p:blipFill>
          <a:blip r:embed="rId3"/>
          <a:stretch>
            <a:fillRect/>
          </a:stretch>
        </p:blipFill>
        <p:spPr>
          <a:xfrm>
            <a:off x="1880608" y="2214363"/>
            <a:ext cx="8349242" cy="4453137"/>
          </a:xfrm>
          <a:prstGeom prst="rect">
            <a:avLst/>
          </a:prstGeom>
        </p:spPr>
      </p:pic>
    </p:spTree>
    <p:extLst>
      <p:ext uri="{BB962C8B-B14F-4D97-AF65-F5344CB8AC3E}">
        <p14:creationId xmlns:p14="http://schemas.microsoft.com/office/powerpoint/2010/main" val="2506063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912959"/>
            <a:ext cx="10889673" cy="838524"/>
          </a:xfrm>
        </p:spPr>
        <p:txBody>
          <a:bodyPr>
            <a:noAutofit/>
          </a:bodyPr>
          <a:lstStyle/>
          <a:p>
            <a:r>
              <a:rPr lang="fr-FR" sz="2800" dirty="0">
                <a:latin typeface="Trebuchet MS" panose="020B0603020202020204" pitchFamily="34" charset="0"/>
              </a:rPr>
              <a:t>CALCUL DE LA CONTRIBUTION VOLONTAIRE</a:t>
            </a:r>
          </a:p>
        </p:txBody>
      </p:sp>
      <p:sp>
        <p:nvSpPr>
          <p:cNvPr id="3" name="Espace réservé du contenu 2"/>
          <p:cNvSpPr>
            <a:spLocks noGrp="1"/>
          </p:cNvSpPr>
          <p:nvPr>
            <p:ph idx="1"/>
          </p:nvPr>
        </p:nvSpPr>
        <p:spPr>
          <a:xfrm>
            <a:off x="1006192" y="1820507"/>
            <a:ext cx="10515600" cy="3883769"/>
          </a:xfrm>
        </p:spPr>
        <p:txBody>
          <a:bodyPr>
            <a:noAutofit/>
          </a:bodyPr>
          <a:lstStyle/>
          <a:p>
            <a:pPr marL="0" indent="0" algn="just" hangingPunct="0">
              <a:lnSpc>
                <a:spcPct val="100000"/>
              </a:lnSpc>
              <a:spcBef>
                <a:spcPts val="0"/>
              </a:spcBef>
              <a:buNone/>
            </a:pPr>
            <a:r>
              <a:rPr lang="fr-FR" sz="2000" cap="all" dirty="0">
                <a:latin typeface="Trebuchet MS" pitchFamily="34" charset="0"/>
              </a:rPr>
              <a:t>4 – TABLEAU SYNTHETIQUE PAR AN</a:t>
            </a:r>
          </a:p>
          <a:p>
            <a:pPr marL="0" indent="0" algn="just" hangingPunct="0">
              <a:lnSpc>
                <a:spcPct val="100000"/>
              </a:lnSpc>
              <a:spcBef>
                <a:spcPts val="0"/>
              </a:spcBef>
              <a:buNone/>
            </a:pPr>
            <a:endParaRPr lang="fr-FR" sz="2000" b="1" cap="all" dirty="0">
              <a:latin typeface="Trebuchet MS" pitchFamily="34" charset="0"/>
            </a:endParaRPr>
          </a:p>
          <a:p>
            <a:pPr marL="0" indent="0" algn="just" hangingPunct="0">
              <a:lnSpc>
                <a:spcPct val="100000"/>
              </a:lnSpc>
              <a:spcBef>
                <a:spcPts val="0"/>
              </a:spcBef>
              <a:buNone/>
            </a:pPr>
            <a:endParaRPr lang="fr-FR" sz="2000" b="1" cap="all" dirty="0">
              <a:latin typeface="Trebuchet MS" pitchFamily="34" charset="0"/>
            </a:endParaRPr>
          </a:p>
          <a:p>
            <a:pPr marL="0" indent="0" algn="just" hangingPunct="0">
              <a:lnSpc>
                <a:spcPct val="100000"/>
              </a:lnSpc>
              <a:spcBef>
                <a:spcPts val="0"/>
              </a:spcBef>
              <a:buNone/>
            </a:pPr>
            <a:endParaRPr lang="fr-FR" sz="2000" b="1" cap="all" dirty="0">
              <a:latin typeface="Trebuchet MS" pitchFamily="34" charset="0"/>
            </a:endParaRPr>
          </a:p>
          <a:p>
            <a:pPr marL="0" indent="0" algn="just" hangingPunct="0">
              <a:lnSpc>
                <a:spcPct val="100000"/>
              </a:lnSpc>
              <a:spcBef>
                <a:spcPts val="0"/>
              </a:spcBef>
              <a:buNone/>
            </a:pPr>
            <a:endParaRPr lang="fr-FR" sz="2000" b="1" cap="all" dirty="0">
              <a:latin typeface="Trebuchet MS" pitchFamily="34" charset="0"/>
            </a:endParaRPr>
          </a:p>
          <a:p>
            <a:pPr marL="0" indent="0" algn="just" hangingPunct="0">
              <a:lnSpc>
                <a:spcPct val="100000"/>
              </a:lnSpc>
              <a:spcBef>
                <a:spcPts val="0"/>
              </a:spcBef>
              <a:buNone/>
            </a:pPr>
            <a:endParaRPr lang="fr-FR" sz="2000" b="1" cap="all" dirty="0">
              <a:latin typeface="Trebuchet MS" pitchFamily="34" charset="0"/>
            </a:endParaRPr>
          </a:p>
          <a:p>
            <a:pPr marL="0" indent="0" algn="just" hangingPunct="0">
              <a:lnSpc>
                <a:spcPct val="100000"/>
              </a:lnSpc>
              <a:spcBef>
                <a:spcPts val="0"/>
              </a:spcBef>
              <a:buNone/>
            </a:pPr>
            <a:endParaRPr lang="fr-FR" sz="2000" b="1" cap="all" dirty="0">
              <a:latin typeface="Trebuchet MS" pitchFamily="34" charset="0"/>
            </a:endParaRPr>
          </a:p>
          <a:p>
            <a:pPr marL="0" indent="0" algn="just" hangingPunct="0">
              <a:lnSpc>
                <a:spcPct val="100000"/>
              </a:lnSpc>
              <a:spcBef>
                <a:spcPts val="0"/>
              </a:spcBef>
              <a:buNone/>
            </a:pPr>
            <a:endParaRPr lang="fr-FR" sz="2000" b="1" cap="all" dirty="0">
              <a:latin typeface="Trebuchet MS" pitchFamily="34" charset="0"/>
            </a:endParaRPr>
          </a:p>
          <a:p>
            <a:pPr marL="0" indent="0" algn="just" hangingPunct="0">
              <a:lnSpc>
                <a:spcPct val="100000"/>
              </a:lnSpc>
              <a:spcBef>
                <a:spcPts val="0"/>
              </a:spcBef>
              <a:buNone/>
            </a:pPr>
            <a:endParaRPr lang="fr-FR" sz="2000" b="1" cap="all" dirty="0">
              <a:latin typeface="Trebuchet MS" pitchFamily="34" charset="0"/>
            </a:endParaRPr>
          </a:p>
          <a:p>
            <a:pPr marL="0" indent="0" algn="just" hangingPunct="0">
              <a:lnSpc>
                <a:spcPct val="100000"/>
              </a:lnSpc>
              <a:spcBef>
                <a:spcPts val="0"/>
              </a:spcBef>
              <a:buNone/>
            </a:pPr>
            <a:endParaRPr lang="fr-FR" sz="2000" b="1" cap="all" dirty="0">
              <a:latin typeface="Trebuchet MS" pitchFamily="34" charset="0"/>
            </a:endParaRPr>
          </a:p>
          <a:p>
            <a:pPr marL="0" indent="0" algn="just" hangingPunct="0">
              <a:lnSpc>
                <a:spcPct val="100000"/>
              </a:lnSpc>
              <a:spcBef>
                <a:spcPts val="0"/>
              </a:spcBef>
              <a:buNone/>
            </a:pPr>
            <a:endParaRPr lang="fr-FR" sz="2000" b="1" cap="all" dirty="0">
              <a:latin typeface="Trebuchet MS" pitchFamily="34" charset="0"/>
            </a:endParaRPr>
          </a:p>
          <a:p>
            <a:pPr marL="0" indent="0" algn="just" hangingPunct="0">
              <a:lnSpc>
                <a:spcPct val="100000"/>
              </a:lnSpc>
              <a:spcBef>
                <a:spcPts val="0"/>
              </a:spcBef>
              <a:buNone/>
            </a:pPr>
            <a:endParaRPr lang="fr-FR" sz="2000" i="1" dirty="0">
              <a:latin typeface="Trebuchet MS" pitchFamily="34" charset="0"/>
            </a:endParaRPr>
          </a:p>
          <a:p>
            <a:pPr marL="0" indent="0" algn="just" hangingPunct="0">
              <a:lnSpc>
                <a:spcPct val="100000"/>
              </a:lnSpc>
              <a:spcBef>
                <a:spcPts val="0"/>
              </a:spcBef>
              <a:buNone/>
            </a:pPr>
            <a:endParaRPr lang="fr-FR" sz="2000" i="1" dirty="0">
              <a:latin typeface="Trebuchet MS" pitchFamily="34" charset="0"/>
            </a:endParaRPr>
          </a:p>
          <a:p>
            <a:pPr marL="0" lvl="0" indent="0" algn="ctr">
              <a:lnSpc>
                <a:spcPct val="100000"/>
              </a:lnSpc>
              <a:spcBef>
                <a:spcPts val="0"/>
              </a:spcBef>
            </a:pPr>
            <a:endParaRPr lang="fr-FR" sz="2000" dirty="0">
              <a:latin typeface="Bahnschrift" pitchFamily="34" charset="0"/>
            </a:endParaRPr>
          </a:p>
        </p:txBody>
      </p:sp>
      <p:pic>
        <p:nvPicPr>
          <p:cNvPr id="4" name="Image 3" descr="3 - DECLARATION RECAPITULATF VALORISATION BENEVOLAT.png"/>
          <p:cNvPicPr>
            <a:picLocks noChangeAspect="1"/>
          </p:cNvPicPr>
          <p:nvPr/>
        </p:nvPicPr>
        <p:blipFill>
          <a:blip r:embed="rId3"/>
          <a:stretch>
            <a:fillRect/>
          </a:stretch>
        </p:blipFill>
        <p:spPr>
          <a:xfrm>
            <a:off x="1499228" y="2270376"/>
            <a:ext cx="9121147" cy="3893322"/>
          </a:xfrm>
          <a:prstGeom prst="rect">
            <a:avLst/>
          </a:prstGeom>
        </p:spPr>
      </p:pic>
    </p:spTree>
    <p:extLst>
      <p:ext uri="{BB962C8B-B14F-4D97-AF65-F5344CB8AC3E}">
        <p14:creationId xmlns:p14="http://schemas.microsoft.com/office/powerpoint/2010/main" val="2506063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862403"/>
            <a:ext cx="8828809" cy="838524"/>
          </a:xfrm>
        </p:spPr>
        <p:txBody>
          <a:bodyPr>
            <a:noAutofit/>
          </a:bodyPr>
          <a:lstStyle/>
          <a:p>
            <a:pPr algn="ctr"/>
            <a:r>
              <a:rPr lang="fr-FR" sz="3600" b="1" dirty="0">
                <a:latin typeface="Bahnschrift" pitchFamily="34" charset="0"/>
              </a:rPr>
              <a:t>V - LA COMPTABILITE DES ASSOCIATIONS</a:t>
            </a:r>
          </a:p>
        </p:txBody>
      </p:sp>
      <p:sp>
        <p:nvSpPr>
          <p:cNvPr id="3" name="Espace réservé du contenu 2"/>
          <p:cNvSpPr>
            <a:spLocks noGrp="1"/>
          </p:cNvSpPr>
          <p:nvPr>
            <p:ph idx="1"/>
          </p:nvPr>
        </p:nvSpPr>
        <p:spPr>
          <a:xfrm>
            <a:off x="995934" y="1679098"/>
            <a:ext cx="10643616" cy="3883769"/>
          </a:xfrm>
        </p:spPr>
        <p:txBody>
          <a:bodyPr>
            <a:noAutofit/>
          </a:bodyPr>
          <a:lstStyle/>
          <a:p>
            <a:pPr algn="just">
              <a:lnSpc>
                <a:spcPct val="100000"/>
              </a:lnSpc>
              <a:buNone/>
            </a:pPr>
            <a:r>
              <a:rPr lang="fr-FR" sz="2000" dirty="0">
                <a:solidFill>
                  <a:schemeClr val="tx1">
                    <a:lumMod val="95000"/>
                    <a:lumOff val="5000"/>
                  </a:schemeClr>
                </a:solidFill>
                <a:effectLst>
                  <a:outerShdw blurRad="38100" dist="38100" dir="2700000" algn="tl">
                    <a:srgbClr val="000000">
                      <a:alpha val="43137"/>
                    </a:srgbClr>
                  </a:outerShdw>
                </a:effectLst>
                <a:latin typeface="Century Gothic" panose="020B0502020202020204" pitchFamily="34" charset="0"/>
                <a:cs typeface="Arial" pitchFamily="34" charset="0"/>
              </a:rPr>
              <a:t>Les heures de bénévolat doivent apparaître en ‘’contributions volontaires en nature’’ au </a:t>
            </a:r>
            <a:r>
              <a:rPr lang="fr-FR" sz="2000" u="sng" dirty="0">
                <a:solidFill>
                  <a:schemeClr val="tx1">
                    <a:lumMod val="95000"/>
                    <a:lumOff val="5000"/>
                  </a:schemeClr>
                </a:solidFill>
                <a:effectLst>
                  <a:outerShdw blurRad="38100" dist="38100" dir="2700000" algn="tl">
                    <a:srgbClr val="000000">
                      <a:alpha val="43137"/>
                    </a:srgbClr>
                  </a:outerShdw>
                </a:effectLst>
                <a:latin typeface="Century Gothic" panose="020B0502020202020204" pitchFamily="34" charset="0"/>
                <a:cs typeface="Arial" pitchFamily="34" charset="0"/>
              </a:rPr>
              <a:t>sens large </a:t>
            </a:r>
            <a:r>
              <a:rPr lang="fr-FR" sz="2000" dirty="0">
                <a:solidFill>
                  <a:schemeClr val="tx1">
                    <a:lumMod val="95000"/>
                    <a:lumOff val="5000"/>
                  </a:schemeClr>
                </a:solidFill>
                <a:effectLst>
                  <a:outerShdw blurRad="38100" dist="38100" dir="2700000" algn="tl">
                    <a:srgbClr val="000000">
                      <a:alpha val="43137"/>
                    </a:srgbClr>
                  </a:outerShdw>
                </a:effectLst>
                <a:latin typeface="Century Gothic" panose="020B0502020202020204" pitchFamily="34" charset="0"/>
                <a:cs typeface="Arial" pitchFamily="34" charset="0"/>
              </a:rPr>
              <a:t>dans leur comptabilité (compte de résultat) </a:t>
            </a:r>
            <a:r>
              <a:rPr lang="fr-FR" sz="2000" dirty="0">
                <a:latin typeface="Century Gothic" panose="020B0502020202020204" pitchFamily="34" charset="0"/>
                <a:cs typeface="Arial" pitchFamily="34" charset="0"/>
              </a:rPr>
              <a:t>:</a:t>
            </a:r>
          </a:p>
          <a:p>
            <a:pPr marL="360000" lvl="0" algn="just">
              <a:lnSpc>
                <a:spcPct val="100000"/>
              </a:lnSpc>
              <a:buNone/>
            </a:pPr>
            <a:r>
              <a:rPr lang="fr-FR" sz="2000" dirty="0">
                <a:latin typeface="Century Gothic" panose="020B0502020202020204" pitchFamily="34" charset="0"/>
                <a:cs typeface="Arial" pitchFamily="34" charset="0"/>
              </a:rPr>
              <a:t>- les montants des temps passés par les bénévoles </a:t>
            </a:r>
            <a:r>
              <a:rPr lang="fr-FR" sz="2000" i="1" dirty="0">
                <a:latin typeface="Century Gothic" panose="020B0502020202020204" pitchFamily="34" charset="0"/>
                <a:cs typeface="Arial" pitchFamily="34" charset="0"/>
              </a:rPr>
              <a:t>(</a:t>
            </a:r>
            <a:r>
              <a:rPr lang="fr-FR" sz="2000" i="1" dirty="0">
                <a:solidFill>
                  <a:srgbClr val="0D0D0D"/>
                </a:solidFill>
                <a:latin typeface="Century Gothic" panose="020B0502020202020204" pitchFamily="34" charset="0"/>
                <a:ea typeface="Times New Roman" pitchFamily="18" charset="0"/>
                <a:cs typeface="Arial" pitchFamily="34" charset="0"/>
              </a:rPr>
              <a:t>comptes classe 87 en recettes - comptes classe 86 en dépenses),</a:t>
            </a:r>
            <a:endParaRPr lang="fr-FR" sz="2000" dirty="0">
              <a:latin typeface="Century Gothic" panose="020B0502020202020204" pitchFamily="34" charset="0"/>
              <a:cs typeface="Arial" pitchFamily="34" charset="0"/>
            </a:endParaRPr>
          </a:p>
          <a:p>
            <a:pPr marL="360000" lvl="0">
              <a:lnSpc>
                <a:spcPct val="100000"/>
              </a:lnSpc>
              <a:buFontTx/>
              <a:buChar char="-"/>
            </a:pPr>
            <a:r>
              <a:rPr lang="fr-FR" sz="2000" dirty="0">
                <a:latin typeface="Century Gothic" panose="020B0502020202020204" pitchFamily="34" charset="0"/>
                <a:cs typeface="Arial" pitchFamily="34" charset="0"/>
              </a:rPr>
              <a:t> les montants des aides indirectes de la ville </a:t>
            </a:r>
            <a:r>
              <a:rPr lang="fr-FR" sz="2000" i="1" dirty="0">
                <a:solidFill>
                  <a:srgbClr val="0D0D0D"/>
                </a:solidFill>
                <a:latin typeface="Century Gothic" panose="020B0502020202020204" pitchFamily="34" charset="0"/>
                <a:ea typeface="Times New Roman" pitchFamily="18" charset="0"/>
                <a:cs typeface="Arial" pitchFamily="34" charset="0"/>
              </a:rPr>
              <a:t>(comptes classe 87 en recettes - comptes classe 86 en dépenses)</a:t>
            </a:r>
            <a:r>
              <a:rPr lang="fr-FR" sz="2000" i="1" dirty="0">
                <a:latin typeface="Century Gothic" panose="020B0502020202020204" pitchFamily="34" charset="0"/>
                <a:cs typeface="Arial" pitchFamily="34" charset="0"/>
              </a:rPr>
              <a:t>.</a:t>
            </a:r>
          </a:p>
          <a:p>
            <a:pPr marL="360000" lvl="0">
              <a:lnSpc>
                <a:spcPct val="100000"/>
              </a:lnSpc>
              <a:buFontTx/>
              <a:buChar char="-"/>
            </a:pPr>
            <a:endParaRPr lang="fr-FR" sz="2000" dirty="0">
              <a:latin typeface="Century Gothic" panose="020B0502020202020204" pitchFamily="34" charset="0"/>
              <a:cs typeface="Arial" pitchFamily="34" charset="0"/>
            </a:endParaRPr>
          </a:p>
          <a:p>
            <a:pPr lvl="0" algn="just">
              <a:lnSpc>
                <a:spcPct val="100000"/>
              </a:lnSpc>
              <a:buNone/>
            </a:pPr>
            <a:r>
              <a:rPr lang="fr-FR" sz="2000" dirty="0">
                <a:latin typeface="Century Gothic" panose="020B0502020202020204" pitchFamily="34" charset="0"/>
                <a:cs typeface="Arial" pitchFamily="34" charset="0"/>
              </a:rPr>
              <a:t>NB : Les montants des temps passés par les bénévoles et les montants des aides indirectes de la ville ne sont pas </a:t>
            </a:r>
            <a:r>
              <a:rPr lang="fr-FR" sz="2000" dirty="0" err="1">
                <a:latin typeface="Century Gothic" panose="020B0502020202020204" pitchFamily="34" charset="0"/>
                <a:cs typeface="Arial" pitchFamily="34" charset="0"/>
              </a:rPr>
              <a:t>défiscalisables</a:t>
            </a:r>
            <a:r>
              <a:rPr lang="fr-FR" sz="2000" dirty="0">
                <a:latin typeface="Century Gothic" panose="020B0502020202020204" pitchFamily="34" charset="0"/>
                <a:cs typeface="Arial" pitchFamily="34" charset="0"/>
              </a:rPr>
              <a:t>. </a:t>
            </a:r>
            <a:r>
              <a:rPr lang="fr-FR" sz="2000" dirty="0">
                <a:latin typeface="Century Gothic" panose="020B0502020202020204" pitchFamily="34" charset="0"/>
              </a:rPr>
              <a:t> </a:t>
            </a:r>
          </a:p>
          <a:p>
            <a:pPr>
              <a:lnSpc>
                <a:spcPct val="100000"/>
              </a:lnSpc>
              <a:buNone/>
            </a:pPr>
            <a:endParaRPr lang="fr-FR" sz="2000" dirty="0">
              <a:latin typeface="Bahnschrift" pitchFamily="34" charset="0"/>
              <a:cs typeface="Arial" pitchFamily="34" charset="0"/>
            </a:endParaRPr>
          </a:p>
          <a:p>
            <a:pPr>
              <a:lnSpc>
                <a:spcPct val="100000"/>
              </a:lnSpc>
              <a:buNone/>
            </a:pPr>
            <a:endParaRPr lang="fr-FR" sz="20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52496" y="1082211"/>
            <a:ext cx="10889673" cy="838524"/>
          </a:xfrm>
        </p:spPr>
        <p:txBody>
          <a:bodyPr>
            <a:noAutofit/>
          </a:bodyPr>
          <a:lstStyle/>
          <a:p>
            <a:pPr algn="ctr"/>
            <a:r>
              <a:rPr lang="fr-FR" sz="2800" cap="all" dirty="0">
                <a:solidFill>
                  <a:schemeClr val="tx1">
                    <a:lumMod val="95000"/>
                    <a:lumOff val="5000"/>
                  </a:schemeClr>
                </a:solidFill>
                <a:latin typeface="Trebuchet MS" pitchFamily="34" charset="0"/>
              </a:rPr>
              <a:t>Comment faire apparaître les contributions bénévoles dans la comptabilité de votre association ?</a:t>
            </a:r>
            <a:endParaRPr lang="fr-FR" sz="2800" dirty="0">
              <a:solidFill>
                <a:schemeClr val="tx1">
                  <a:lumMod val="95000"/>
                  <a:lumOff val="5000"/>
                </a:schemeClr>
              </a:solidFill>
              <a:latin typeface="Trebuchet MS" pitchFamily="34" charset="0"/>
            </a:endParaRPr>
          </a:p>
        </p:txBody>
      </p:sp>
      <p:pic>
        <p:nvPicPr>
          <p:cNvPr id="7" name="Espace réservé du contenu 6"/>
          <p:cNvPicPr>
            <a:picLocks noGrp="1"/>
          </p:cNvPicPr>
          <p:nvPr>
            <p:ph idx="1"/>
          </p:nvPr>
        </p:nvPicPr>
        <p:blipFill>
          <a:blip r:embed="rId3"/>
          <a:srcRect/>
          <a:stretch>
            <a:fillRect/>
          </a:stretch>
        </p:blipFill>
        <p:spPr bwMode="auto">
          <a:xfrm>
            <a:off x="1628775" y="1978024"/>
            <a:ext cx="8972550" cy="4879975"/>
          </a:xfrm>
          <a:prstGeom prst="rect">
            <a:avLst/>
          </a:prstGeom>
          <a:noFill/>
          <a:ln w="9525">
            <a:noFill/>
            <a:miter lim="800000"/>
            <a:headEnd/>
            <a:tailEnd/>
          </a:ln>
        </p:spPr>
      </p:pic>
    </p:spTree>
    <p:extLst>
      <p:ext uri="{BB962C8B-B14F-4D97-AF65-F5344CB8AC3E}">
        <p14:creationId xmlns:p14="http://schemas.microsoft.com/office/powerpoint/2010/main" val="2506063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52496" y="1082211"/>
            <a:ext cx="10889673" cy="838524"/>
          </a:xfrm>
        </p:spPr>
        <p:txBody>
          <a:bodyPr>
            <a:noAutofit/>
          </a:bodyPr>
          <a:lstStyle/>
          <a:p>
            <a:pPr algn="ctr"/>
            <a:r>
              <a:rPr lang="fr-FR" sz="2800" cap="all" dirty="0">
                <a:solidFill>
                  <a:schemeClr val="tx1">
                    <a:lumMod val="95000"/>
                    <a:lumOff val="5000"/>
                  </a:schemeClr>
                </a:solidFill>
                <a:latin typeface="Trebuchet MS" pitchFamily="34" charset="0"/>
              </a:rPr>
              <a:t>Comment faire apparaître les contributions bénévoles dans la comptabilité de votre association ?</a:t>
            </a:r>
            <a:endParaRPr lang="fr-FR" sz="2800" dirty="0">
              <a:solidFill>
                <a:schemeClr val="tx1">
                  <a:lumMod val="95000"/>
                  <a:lumOff val="5000"/>
                </a:schemeClr>
              </a:solidFill>
              <a:latin typeface="Trebuchet MS" pitchFamily="34" charset="0"/>
            </a:endParaRPr>
          </a:p>
        </p:txBody>
      </p:sp>
      <p:sp>
        <p:nvSpPr>
          <p:cNvPr id="5" name="Espace réservé du contenu 4"/>
          <p:cNvSpPr>
            <a:spLocks noGrp="1"/>
          </p:cNvSpPr>
          <p:nvPr>
            <p:ph idx="1"/>
          </p:nvPr>
        </p:nvSpPr>
        <p:spPr/>
        <p:txBody>
          <a:bodyPr>
            <a:normAutofit fontScale="85000" lnSpcReduction="20000"/>
          </a:bodyPr>
          <a:lstStyle/>
          <a:p>
            <a:endParaRPr lang="fr-FR" dirty="0"/>
          </a:p>
          <a:p>
            <a:pPr>
              <a:buNone/>
            </a:pPr>
            <a:endParaRPr lang="fr-FR" dirty="0"/>
          </a:p>
          <a:p>
            <a:endParaRPr lang="fr-FR" dirty="0"/>
          </a:p>
          <a:p>
            <a:endParaRPr lang="fr-FR" dirty="0"/>
          </a:p>
          <a:p>
            <a:endParaRPr lang="fr-FR" dirty="0"/>
          </a:p>
          <a:p>
            <a:endParaRPr lang="fr-FR" dirty="0"/>
          </a:p>
          <a:p>
            <a:endParaRPr lang="fr-FR" dirty="0"/>
          </a:p>
          <a:p>
            <a:endParaRPr lang="fr-FR" dirty="0"/>
          </a:p>
          <a:p>
            <a:pPr marL="0" lvl="0" indent="0" algn="ctr" fontAlgn="base">
              <a:lnSpc>
                <a:spcPct val="100000"/>
              </a:lnSpc>
              <a:spcBef>
                <a:spcPct val="0"/>
              </a:spcBef>
              <a:spcAft>
                <a:spcPct val="0"/>
              </a:spcAft>
              <a:buNone/>
            </a:pPr>
            <a:r>
              <a:rPr lang="fr-FR" sz="2400" b="1" dirty="0">
                <a:solidFill>
                  <a:srgbClr val="0D0D0D"/>
                </a:solidFill>
                <a:latin typeface="Bookman Old Style" pitchFamily="18" charset="0"/>
                <a:ea typeface="Times New Roman" pitchFamily="18" charset="0"/>
                <a:cs typeface="Arial" pitchFamily="34" charset="0"/>
              </a:rPr>
              <a:t>EXTRAIT du COMPTE de RESULTAT d’un CLUB</a:t>
            </a:r>
          </a:p>
          <a:p>
            <a:pPr marL="0" lvl="0" indent="0" algn="just" fontAlgn="base">
              <a:lnSpc>
                <a:spcPct val="100000"/>
              </a:lnSpc>
              <a:spcBef>
                <a:spcPct val="0"/>
              </a:spcBef>
              <a:spcAft>
                <a:spcPct val="0"/>
              </a:spcAft>
              <a:buNone/>
            </a:pPr>
            <a:r>
              <a:rPr lang="fr-FR" sz="2600" dirty="0">
                <a:solidFill>
                  <a:srgbClr val="0D0D0D"/>
                </a:solidFill>
                <a:latin typeface="Bahnschrift" pitchFamily="34" charset="0"/>
                <a:ea typeface="Times New Roman" pitchFamily="18" charset="0"/>
                <a:cs typeface="Arial" pitchFamily="34" charset="0"/>
              </a:rPr>
              <a:t>Les heures de bénévolat n’ouvrent droit à aucun avantage fiscal au titre de l’impôt sur le revenu toutefois vous devez prendre en compte ces heures dans la comptabilité de votre club (compte de résultat (comptes classe 87 en recettes - comptes classe 86 en dépenses)) </a:t>
            </a:r>
            <a:endParaRPr lang="fr-FR" sz="2600" dirty="0">
              <a:latin typeface="Bahnschrift" pitchFamily="34" charset="0"/>
              <a:cs typeface="Arial" pitchFamily="34" charset="0"/>
            </a:endParaRPr>
          </a:p>
        </p:txBody>
      </p:sp>
      <p:pic>
        <p:nvPicPr>
          <p:cNvPr id="4" name="Image 3" descr="X CONTRIBUTIONS VOLONTAIRE.png"/>
          <p:cNvPicPr>
            <a:picLocks noChangeAspect="1"/>
          </p:cNvPicPr>
          <p:nvPr/>
        </p:nvPicPr>
        <p:blipFill>
          <a:blip r:embed="rId3"/>
          <a:stretch>
            <a:fillRect/>
          </a:stretch>
        </p:blipFill>
        <p:spPr>
          <a:xfrm>
            <a:off x="1680349" y="2052123"/>
            <a:ext cx="8276932" cy="2607800"/>
          </a:xfrm>
          <a:prstGeom prst="rect">
            <a:avLst/>
          </a:prstGeom>
        </p:spPr>
      </p:pic>
    </p:spTree>
    <p:extLst>
      <p:ext uri="{BB962C8B-B14F-4D97-AF65-F5344CB8AC3E}">
        <p14:creationId xmlns:p14="http://schemas.microsoft.com/office/powerpoint/2010/main" val="2506063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pPr algn="ctr"/>
            <a:r>
              <a:rPr lang="fr-FR" sz="3600" b="1" dirty="0">
                <a:latin typeface="Trebuchet MS" panose="020B0603020202020204" pitchFamily="34" charset="0"/>
              </a:rPr>
              <a:t>RECAPITULATIF</a:t>
            </a:r>
          </a:p>
        </p:txBody>
      </p:sp>
      <p:sp>
        <p:nvSpPr>
          <p:cNvPr id="3" name="Espace réservé du contenu 2"/>
          <p:cNvSpPr>
            <a:spLocks noGrp="1"/>
          </p:cNvSpPr>
          <p:nvPr>
            <p:ph idx="1"/>
          </p:nvPr>
        </p:nvSpPr>
        <p:spPr>
          <a:xfrm>
            <a:off x="987142" y="2039582"/>
            <a:ext cx="10515600" cy="3883769"/>
          </a:xfrm>
        </p:spPr>
        <p:txBody>
          <a:bodyPr>
            <a:noAutofit/>
          </a:bodyPr>
          <a:lstStyle/>
          <a:p>
            <a:pPr marL="0" lvl="0" indent="0" algn="ctr">
              <a:lnSpc>
                <a:spcPct val="100000"/>
              </a:lnSpc>
              <a:spcBef>
                <a:spcPts val="0"/>
              </a:spcBef>
              <a:buNone/>
            </a:pPr>
            <a:r>
              <a:rPr lang="fr-FR" sz="2000" dirty="0">
                <a:latin typeface="Bahnschrift" pitchFamily="34" charset="0"/>
              </a:rPr>
              <a:t>Bien faire la différence entre :</a:t>
            </a:r>
          </a:p>
          <a:p>
            <a:pPr marL="0" lvl="0" indent="0" algn="ctr">
              <a:lnSpc>
                <a:spcPct val="100000"/>
              </a:lnSpc>
              <a:spcBef>
                <a:spcPts val="0"/>
              </a:spcBef>
            </a:pPr>
            <a:endParaRPr lang="fr-FR" sz="1200" dirty="0">
              <a:latin typeface="Bahnschrift" pitchFamily="34" charset="0"/>
            </a:endParaRPr>
          </a:p>
          <a:p>
            <a:pPr marL="0" lvl="0" indent="0" algn="ctr">
              <a:lnSpc>
                <a:spcPct val="100000"/>
              </a:lnSpc>
              <a:spcBef>
                <a:spcPts val="0"/>
              </a:spcBef>
              <a:buNone/>
            </a:pPr>
            <a:r>
              <a:rPr lang="fr-FR" sz="2000" dirty="0">
                <a:latin typeface="Bahnschrift" pitchFamily="34" charset="0"/>
              </a:rPr>
              <a:t>L’abandon de remboursement de frais engagés dans le cadre  des missions et des activités du club = </a:t>
            </a:r>
            <a:r>
              <a:rPr lang="fr-FR" sz="2000" dirty="0" err="1">
                <a:latin typeface="Bahnschrift" pitchFamily="34" charset="0"/>
              </a:rPr>
              <a:t>défiscalisable</a:t>
            </a:r>
            <a:endParaRPr lang="fr-FR" sz="2000" dirty="0">
              <a:latin typeface="Bahnschrift" pitchFamily="34" charset="0"/>
            </a:endParaRPr>
          </a:p>
          <a:p>
            <a:pPr marL="0" lvl="0" indent="0" algn="ctr">
              <a:lnSpc>
                <a:spcPct val="100000"/>
              </a:lnSpc>
              <a:spcBef>
                <a:spcPts val="0"/>
              </a:spcBef>
            </a:pPr>
            <a:endParaRPr lang="fr-FR" sz="1200" dirty="0">
              <a:latin typeface="Bahnschrift" pitchFamily="34" charset="0"/>
            </a:endParaRPr>
          </a:p>
          <a:p>
            <a:pPr marL="0" lvl="0" indent="0" algn="ctr">
              <a:lnSpc>
                <a:spcPct val="100000"/>
              </a:lnSpc>
              <a:spcBef>
                <a:spcPts val="0"/>
              </a:spcBef>
              <a:buNone/>
            </a:pPr>
            <a:r>
              <a:rPr lang="fr-FR" sz="2000" dirty="0">
                <a:latin typeface="Bahnschrift" pitchFamily="34" charset="0"/>
              </a:rPr>
              <a:t>et</a:t>
            </a:r>
          </a:p>
          <a:p>
            <a:pPr marL="0" lvl="0" indent="0" algn="ctr">
              <a:lnSpc>
                <a:spcPct val="100000"/>
              </a:lnSpc>
              <a:spcBef>
                <a:spcPts val="0"/>
              </a:spcBef>
            </a:pPr>
            <a:endParaRPr lang="fr-FR" sz="1200" dirty="0">
              <a:latin typeface="Bahnschrift" pitchFamily="34" charset="0"/>
            </a:endParaRPr>
          </a:p>
          <a:p>
            <a:pPr marL="0" lvl="0" indent="0" algn="ctr">
              <a:lnSpc>
                <a:spcPct val="100000"/>
              </a:lnSpc>
              <a:spcBef>
                <a:spcPts val="0"/>
              </a:spcBef>
              <a:buNone/>
            </a:pPr>
            <a:r>
              <a:rPr lang="fr-FR" sz="2000" dirty="0">
                <a:latin typeface="Bahnschrift" pitchFamily="34" charset="0"/>
              </a:rPr>
              <a:t>Le temps passé au club par les bénévoles non </a:t>
            </a:r>
            <a:r>
              <a:rPr lang="fr-FR" sz="2000" dirty="0" err="1">
                <a:latin typeface="Bahnschrift" pitchFamily="34" charset="0"/>
              </a:rPr>
              <a:t>défiscalisable</a:t>
            </a:r>
            <a:endParaRPr lang="fr-FR" sz="2000" dirty="0">
              <a:latin typeface="Bahnschrift" pitchFamily="34" charset="0"/>
            </a:endParaRPr>
          </a:p>
          <a:p>
            <a:pPr marL="360000" lvl="0" indent="0" algn="ctr">
              <a:lnSpc>
                <a:spcPct val="100000"/>
              </a:lnSpc>
              <a:spcBef>
                <a:spcPts val="0"/>
              </a:spcBef>
              <a:buNone/>
            </a:pPr>
            <a:endParaRPr lang="fr-FR" sz="2000" dirty="0">
              <a:latin typeface="Bahnschrift" pitchFamily="34" charset="0"/>
            </a:endParaRPr>
          </a:p>
          <a:p>
            <a:pPr marL="360000" lvl="0" indent="0" algn="ctr">
              <a:lnSpc>
                <a:spcPct val="100000"/>
              </a:lnSpc>
              <a:spcBef>
                <a:spcPts val="0"/>
              </a:spcBef>
              <a:buNone/>
            </a:pPr>
            <a:endParaRPr lang="fr-FR" sz="2000" dirty="0">
              <a:latin typeface="Bahnschrift" pitchFamily="34" charset="0"/>
            </a:endParaRPr>
          </a:p>
          <a:p>
            <a:pPr marL="360000" indent="0" algn="ctr">
              <a:lnSpc>
                <a:spcPct val="100000"/>
              </a:lnSpc>
              <a:spcBef>
                <a:spcPts val="0"/>
              </a:spcBef>
              <a:buNone/>
            </a:pPr>
            <a:r>
              <a:rPr lang="fr-FR" sz="2000" b="1" dirty="0">
                <a:solidFill>
                  <a:srgbClr val="C00000"/>
                </a:solidFill>
              </a:rPr>
              <a:t>Les heures de bénévolat ne sont pas déductibles des impôts</a:t>
            </a:r>
          </a:p>
          <a:p>
            <a:pPr marL="360000" lvl="0" indent="0" algn="ctr">
              <a:lnSpc>
                <a:spcPct val="100000"/>
              </a:lnSpc>
              <a:spcBef>
                <a:spcPts val="0"/>
              </a:spcBef>
              <a:buNone/>
            </a:pPr>
            <a:endParaRPr lang="fr-FR" sz="20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953000" y="1116447"/>
            <a:ext cx="2219326" cy="838524"/>
          </a:xfrm>
        </p:spPr>
        <p:txBody>
          <a:bodyPr>
            <a:noAutofit/>
          </a:bodyPr>
          <a:lstStyle/>
          <a:p>
            <a:r>
              <a:rPr lang="fr-FR" sz="3200" dirty="0">
                <a:latin typeface="Bahnschrift" pitchFamily="34" charset="0"/>
              </a:rPr>
              <a:t>SOMMAIRE</a:t>
            </a:r>
          </a:p>
        </p:txBody>
      </p:sp>
      <p:sp>
        <p:nvSpPr>
          <p:cNvPr id="3" name="Espace réservé du contenu 2"/>
          <p:cNvSpPr>
            <a:spLocks noGrp="1"/>
          </p:cNvSpPr>
          <p:nvPr>
            <p:ph idx="1"/>
          </p:nvPr>
        </p:nvSpPr>
        <p:spPr>
          <a:xfrm>
            <a:off x="978350" y="2004413"/>
            <a:ext cx="10515600" cy="3883769"/>
          </a:xfrm>
        </p:spPr>
        <p:txBody>
          <a:bodyPr>
            <a:noAutofit/>
          </a:bodyPr>
          <a:lstStyle/>
          <a:p>
            <a:pPr marL="0" indent="0">
              <a:lnSpc>
                <a:spcPct val="100000"/>
              </a:lnSpc>
              <a:spcBef>
                <a:spcPts val="0"/>
              </a:spcBef>
              <a:buNone/>
            </a:pPr>
            <a:r>
              <a:rPr lang="fr-FR" sz="2000" dirty="0">
                <a:latin typeface="Trebuchet MS" pitchFamily="34" charset="0"/>
              </a:rPr>
              <a:t>   I - PREAMBULE</a:t>
            </a:r>
          </a:p>
          <a:p>
            <a:pPr marL="0" indent="0">
              <a:lnSpc>
                <a:spcPct val="100000"/>
              </a:lnSpc>
              <a:spcBef>
                <a:spcPts val="0"/>
              </a:spcBef>
              <a:buNone/>
            </a:pPr>
            <a:r>
              <a:rPr lang="fr-FR" sz="2000" dirty="0">
                <a:latin typeface="Trebuchet MS" pitchFamily="34" charset="0"/>
              </a:rPr>
              <a:t>  II - L’ABANDON DE REBOURSEMENT DE FRAIS</a:t>
            </a:r>
          </a:p>
          <a:p>
            <a:pPr marL="0" indent="0">
              <a:lnSpc>
                <a:spcPct val="100000"/>
              </a:lnSpc>
              <a:spcBef>
                <a:spcPts val="0"/>
              </a:spcBef>
              <a:buNone/>
            </a:pPr>
            <a:r>
              <a:rPr lang="fr-FR" sz="2000" dirty="0">
                <a:latin typeface="Trebuchet MS" pitchFamily="34" charset="0"/>
              </a:rPr>
              <a:t> III – LE RENFORCEMENT DU CONTRÔLE FISCAL DES CLUBS BENEFICIAIRES DE DON</a:t>
            </a:r>
          </a:p>
          <a:p>
            <a:pPr marL="0" indent="0">
              <a:lnSpc>
                <a:spcPct val="100000"/>
              </a:lnSpc>
              <a:spcBef>
                <a:spcPts val="0"/>
              </a:spcBef>
              <a:buNone/>
            </a:pPr>
            <a:r>
              <a:rPr lang="fr-FR" sz="2000" dirty="0">
                <a:latin typeface="Trebuchet MS" pitchFamily="34" charset="0"/>
              </a:rPr>
              <a:t> IV - LA VALEUR DES CONTRIBUTIONS VOLONTAIRES</a:t>
            </a:r>
          </a:p>
          <a:p>
            <a:pPr marL="0" indent="0">
              <a:lnSpc>
                <a:spcPct val="100000"/>
              </a:lnSpc>
              <a:spcBef>
                <a:spcPts val="0"/>
              </a:spcBef>
              <a:buNone/>
            </a:pPr>
            <a:r>
              <a:rPr lang="fr-FR" sz="2000" dirty="0">
                <a:latin typeface="Trebuchet MS" pitchFamily="34" charset="0"/>
              </a:rPr>
              <a:t>  V - COMMENT CALCULER LA CONTRIBUTION VOLONTAIRE EN NATURE ?</a:t>
            </a:r>
          </a:p>
          <a:p>
            <a:pPr marL="0" indent="0">
              <a:lnSpc>
                <a:spcPct val="100000"/>
              </a:lnSpc>
              <a:spcBef>
                <a:spcPts val="0"/>
              </a:spcBef>
              <a:buNone/>
            </a:pPr>
            <a:r>
              <a:rPr lang="fr-FR" sz="2000" dirty="0">
                <a:latin typeface="Trebuchet MS" pitchFamily="34" charset="0"/>
              </a:rPr>
              <a:t> VI - COMMENT COMPTABILISE LE BENEVOLAT DANS UN BUDGET ?</a:t>
            </a:r>
          </a:p>
          <a:p>
            <a:pPr marL="0" indent="0">
              <a:lnSpc>
                <a:spcPct val="100000"/>
              </a:lnSpc>
              <a:spcBef>
                <a:spcPts val="0"/>
              </a:spcBef>
              <a:buNone/>
            </a:pPr>
            <a:endParaRPr lang="fr-FR" sz="2000" dirty="0">
              <a:latin typeface="Trebuchet MS" pitchFamily="34" charset="0"/>
            </a:endParaRPr>
          </a:p>
          <a:p>
            <a:pPr marL="0" indent="0">
              <a:lnSpc>
                <a:spcPct val="100000"/>
              </a:lnSpc>
              <a:spcBef>
                <a:spcPts val="0"/>
              </a:spcBef>
              <a:buNone/>
            </a:pPr>
            <a:r>
              <a:rPr lang="fr-FR" sz="2000" dirty="0">
                <a:latin typeface="Trebuchet MS" pitchFamily="34" charset="0"/>
              </a:rPr>
              <a:t>VII - ANNEXES</a:t>
            </a:r>
          </a:p>
          <a:p>
            <a:pPr marL="540000" indent="0">
              <a:lnSpc>
                <a:spcPct val="100000"/>
              </a:lnSpc>
              <a:spcBef>
                <a:spcPts val="0"/>
              </a:spcBef>
              <a:buNone/>
            </a:pPr>
            <a:r>
              <a:rPr lang="fr-FR" sz="2000" dirty="0">
                <a:latin typeface="Trebuchet MS" pitchFamily="34" charset="0"/>
              </a:rPr>
              <a:t>Annexe 1 : Fiche individuelle simplifiée</a:t>
            </a:r>
          </a:p>
          <a:p>
            <a:pPr marL="540000" indent="0">
              <a:lnSpc>
                <a:spcPct val="100000"/>
              </a:lnSpc>
              <a:spcBef>
                <a:spcPts val="0"/>
              </a:spcBef>
              <a:buNone/>
            </a:pPr>
            <a:r>
              <a:rPr lang="fr-FR" sz="2000" dirty="0">
                <a:latin typeface="Trebuchet MS" pitchFamily="34" charset="0"/>
              </a:rPr>
              <a:t>Annexe 2 : Fiche individuelle complète</a:t>
            </a:r>
          </a:p>
          <a:p>
            <a:pPr marL="540000" indent="0">
              <a:lnSpc>
                <a:spcPct val="100000"/>
              </a:lnSpc>
              <a:spcBef>
                <a:spcPts val="0"/>
              </a:spcBef>
              <a:buNone/>
            </a:pPr>
            <a:r>
              <a:rPr lang="fr-FR" sz="2000" dirty="0">
                <a:latin typeface="Trebuchet MS" pitchFamily="34" charset="0"/>
              </a:rPr>
              <a:t>Annexe 3 : Plan comptable associatif</a:t>
            </a:r>
          </a:p>
          <a:p>
            <a:pPr marL="540000" indent="0">
              <a:lnSpc>
                <a:spcPct val="100000"/>
              </a:lnSpc>
              <a:spcBef>
                <a:spcPts val="0"/>
              </a:spcBef>
              <a:buNone/>
            </a:pPr>
            <a:r>
              <a:rPr lang="fr-FR" sz="2000" dirty="0">
                <a:latin typeface="Trebuchet MS" pitchFamily="34" charset="0"/>
              </a:rPr>
              <a:t>Annexe 4 : </a:t>
            </a:r>
            <a:r>
              <a:rPr lang="fr-FR" sz="2000" dirty="0" err="1">
                <a:latin typeface="Trebuchet MS" pitchFamily="34" charset="0"/>
              </a:rPr>
              <a:t>Cerfa</a:t>
            </a:r>
            <a:r>
              <a:rPr lang="fr-FR" sz="2000" dirty="0">
                <a:latin typeface="Trebuchet MS" pitchFamily="34" charset="0"/>
              </a:rPr>
              <a:t> n° 11580*03</a:t>
            </a:r>
          </a:p>
          <a:p>
            <a:pPr>
              <a:buNone/>
            </a:pPr>
            <a:endParaRPr lang="fr-FR" sz="32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52496" y="1082211"/>
            <a:ext cx="10889673" cy="838524"/>
          </a:xfrm>
        </p:spPr>
        <p:txBody>
          <a:bodyPr>
            <a:noAutofit/>
          </a:bodyPr>
          <a:lstStyle/>
          <a:p>
            <a:pPr algn="ctr"/>
            <a:r>
              <a:rPr lang="fr-FR" sz="2800" cap="all" dirty="0">
                <a:solidFill>
                  <a:schemeClr val="tx1">
                    <a:lumMod val="95000"/>
                    <a:lumOff val="5000"/>
                  </a:schemeClr>
                </a:solidFill>
                <a:latin typeface="Trebuchet MS" pitchFamily="34" charset="0"/>
              </a:rPr>
              <a:t>Comment faire apparaître les contributions bénévoles dans la comptabilité de votre association ?</a:t>
            </a:r>
            <a:endParaRPr lang="fr-FR" sz="2800" dirty="0">
              <a:solidFill>
                <a:schemeClr val="tx1">
                  <a:lumMod val="95000"/>
                  <a:lumOff val="5000"/>
                </a:schemeClr>
              </a:solidFill>
              <a:latin typeface="Trebuchet MS" pitchFamily="34" charset="0"/>
            </a:endParaRPr>
          </a:p>
        </p:txBody>
      </p:sp>
      <p:sp>
        <p:nvSpPr>
          <p:cNvPr id="5" name="Espace réservé du contenu 4"/>
          <p:cNvSpPr>
            <a:spLocks noGrp="1"/>
          </p:cNvSpPr>
          <p:nvPr>
            <p:ph idx="1"/>
          </p:nvPr>
        </p:nvSpPr>
        <p:spPr/>
        <p:txBody>
          <a:bodyPr>
            <a:normAutofit/>
          </a:bodyPr>
          <a:lstStyle/>
          <a:p>
            <a:endParaRPr lang="fr-FR" dirty="0"/>
          </a:p>
          <a:p>
            <a:endParaRPr lang="fr-FR" dirty="0"/>
          </a:p>
          <a:p>
            <a:pPr algn="ctr">
              <a:buNone/>
            </a:pPr>
            <a:r>
              <a:rPr lang="fr-FR" dirty="0"/>
              <a:t>LE PLAN COMPTABLE ASSOCIATIF</a:t>
            </a:r>
          </a:p>
          <a:p>
            <a:endParaRPr lang="fr-FR" dirty="0"/>
          </a:p>
          <a:p>
            <a:endParaRPr lang="fr-FR" dirty="0"/>
          </a:p>
          <a:p>
            <a:pPr>
              <a:buNone/>
            </a:pPr>
            <a:endParaRPr lang="fr-FR" dirty="0"/>
          </a:p>
        </p:txBody>
      </p:sp>
    </p:spTree>
    <p:extLst>
      <p:ext uri="{BB962C8B-B14F-4D97-AF65-F5344CB8AC3E}">
        <p14:creationId xmlns:p14="http://schemas.microsoft.com/office/powerpoint/2010/main" val="25060636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6331" y="1825625"/>
            <a:ext cx="10817469" cy="4351338"/>
          </a:xfrm>
        </p:spPr>
        <p:txBody>
          <a:bodyPr>
            <a:normAutofit fontScale="92500" lnSpcReduction="20000"/>
          </a:bodyPr>
          <a:lstStyle/>
          <a:p>
            <a:endParaRPr lang="fr-FR" dirty="0"/>
          </a:p>
          <a:p>
            <a:endParaRPr lang="fr-FR" dirty="0"/>
          </a:p>
          <a:p>
            <a:endParaRPr lang="fr-FR" dirty="0"/>
          </a:p>
          <a:p>
            <a:pPr>
              <a:buNone/>
            </a:pPr>
            <a:endParaRPr lang="fr-FR" dirty="0"/>
          </a:p>
          <a:p>
            <a:pPr>
              <a:buNone/>
            </a:pPr>
            <a:endParaRPr lang="fr-FR" dirty="0"/>
          </a:p>
          <a:p>
            <a:pPr>
              <a:buNone/>
            </a:pPr>
            <a:endParaRPr lang="fr-FR" dirty="0"/>
          </a:p>
          <a:p>
            <a:pPr>
              <a:buNone/>
            </a:pPr>
            <a:endParaRPr lang="fr-FR" dirty="0"/>
          </a:p>
          <a:p>
            <a:pPr marL="0" indent="0">
              <a:lnSpc>
                <a:spcPct val="100000"/>
              </a:lnSpc>
              <a:spcBef>
                <a:spcPts val="0"/>
              </a:spcBef>
              <a:buNone/>
            </a:pPr>
            <a:endParaRPr lang="fr-FR" sz="2000" dirty="0">
              <a:solidFill>
                <a:schemeClr val="tx1">
                  <a:lumMod val="95000"/>
                  <a:lumOff val="5000"/>
                </a:schemeClr>
              </a:solidFill>
              <a:latin typeface="Trebuchet MS" pitchFamily="34" charset="0"/>
            </a:endParaRPr>
          </a:p>
          <a:p>
            <a:pPr marL="0" indent="0">
              <a:lnSpc>
                <a:spcPct val="100000"/>
              </a:lnSpc>
              <a:spcBef>
                <a:spcPts val="0"/>
              </a:spcBef>
              <a:buNone/>
            </a:pPr>
            <a:endParaRPr lang="fr-FR" sz="2000" dirty="0">
              <a:solidFill>
                <a:schemeClr val="tx1">
                  <a:lumMod val="95000"/>
                  <a:lumOff val="5000"/>
                </a:schemeClr>
              </a:solidFill>
              <a:latin typeface="Trebuchet MS" pitchFamily="34" charset="0"/>
            </a:endParaRPr>
          </a:p>
          <a:p>
            <a:pPr marL="0" indent="0">
              <a:lnSpc>
                <a:spcPct val="100000"/>
              </a:lnSpc>
              <a:spcBef>
                <a:spcPts val="0"/>
              </a:spcBef>
              <a:buNone/>
            </a:pPr>
            <a:endParaRPr lang="fr-FR" sz="2000" dirty="0">
              <a:solidFill>
                <a:srgbClr val="C00000"/>
              </a:solidFill>
              <a:latin typeface="Trebuchet MS" pitchFamily="34" charset="0"/>
            </a:endParaRPr>
          </a:p>
          <a:p>
            <a:pPr marL="0" indent="0">
              <a:lnSpc>
                <a:spcPct val="100000"/>
              </a:lnSpc>
              <a:spcBef>
                <a:spcPts val="0"/>
              </a:spcBef>
              <a:buNone/>
            </a:pPr>
            <a:r>
              <a:rPr lang="fr-FR" sz="2000" dirty="0">
                <a:solidFill>
                  <a:srgbClr val="C00000"/>
                </a:solidFill>
                <a:latin typeface="Trebuchet MS" pitchFamily="34" charset="0"/>
              </a:rPr>
              <a:t>Claude SOUTADE (Ligue Occitanie Rugby en charge de la formation des dirigeants)</a:t>
            </a:r>
          </a:p>
          <a:p>
            <a:pPr marL="0" indent="0">
              <a:lnSpc>
                <a:spcPct val="100000"/>
              </a:lnSpc>
              <a:spcBef>
                <a:spcPts val="0"/>
              </a:spcBef>
              <a:buNone/>
            </a:pPr>
            <a:r>
              <a:rPr lang="fr-FR" sz="2000" dirty="0">
                <a:solidFill>
                  <a:srgbClr val="C00000"/>
                </a:solidFill>
                <a:latin typeface="Trebuchet MS" pitchFamily="34" charset="0"/>
              </a:rPr>
              <a:t>Céline LORIN CHOLLET (Présidente de Toulouse </a:t>
            </a:r>
            <a:r>
              <a:rPr lang="fr-FR" sz="2000" dirty="0" err="1">
                <a:solidFill>
                  <a:srgbClr val="C00000"/>
                </a:solidFill>
                <a:latin typeface="Trebuchet MS" pitchFamily="34" charset="0"/>
              </a:rPr>
              <a:t>Montaudran</a:t>
            </a:r>
            <a:r>
              <a:rPr lang="fr-FR" sz="2000" dirty="0">
                <a:solidFill>
                  <a:srgbClr val="C00000"/>
                </a:solidFill>
                <a:latin typeface="Trebuchet MS" pitchFamily="34" charset="0"/>
              </a:rPr>
              <a:t> et expert Comptable)</a:t>
            </a:r>
          </a:p>
        </p:txBody>
      </p:sp>
    </p:spTree>
    <p:extLst>
      <p:ext uri="{BB962C8B-B14F-4D97-AF65-F5344CB8AC3E}">
        <p14:creationId xmlns:p14="http://schemas.microsoft.com/office/powerpoint/2010/main" val="610250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726498" y="731984"/>
            <a:ext cx="10889673" cy="838524"/>
          </a:xfrm>
        </p:spPr>
        <p:txBody>
          <a:bodyPr>
            <a:noAutofit/>
          </a:bodyPr>
          <a:lstStyle/>
          <a:p>
            <a:r>
              <a:rPr lang="fr-FR" sz="3600" b="1" dirty="0">
                <a:latin typeface="Trebuchet MS" panose="020B0603020202020204" pitchFamily="34" charset="0"/>
              </a:rPr>
              <a:t>I - PREAMBULE</a:t>
            </a:r>
          </a:p>
        </p:txBody>
      </p:sp>
      <p:sp>
        <p:nvSpPr>
          <p:cNvPr id="3" name="Espace réservé du contenu 2"/>
          <p:cNvSpPr>
            <a:spLocks noGrp="1"/>
          </p:cNvSpPr>
          <p:nvPr>
            <p:ph idx="1"/>
          </p:nvPr>
        </p:nvSpPr>
        <p:spPr>
          <a:xfrm>
            <a:off x="834742" y="1487132"/>
            <a:ext cx="10515600" cy="3883769"/>
          </a:xfrm>
        </p:spPr>
        <p:txBody>
          <a:bodyPr>
            <a:noAutofit/>
          </a:bodyPr>
          <a:lstStyle/>
          <a:p>
            <a:pPr marL="0" indent="0" algn="just">
              <a:lnSpc>
                <a:spcPct val="100000"/>
              </a:lnSpc>
              <a:spcBef>
                <a:spcPts val="0"/>
              </a:spcBef>
              <a:buNone/>
            </a:pPr>
            <a:endParaRPr lang="fr-FR" sz="2000" dirty="0">
              <a:latin typeface="Bahnschrift" pitchFamily="34" charset="0"/>
            </a:endParaRPr>
          </a:p>
          <a:p>
            <a:pPr marL="0" indent="0" algn="just">
              <a:lnSpc>
                <a:spcPct val="100000"/>
              </a:lnSpc>
              <a:spcBef>
                <a:spcPts val="0"/>
              </a:spcBef>
              <a:buNone/>
            </a:pPr>
            <a:r>
              <a:rPr lang="fr-FR" sz="2000" dirty="0">
                <a:latin typeface="Century Gothic" panose="020B0502020202020204" pitchFamily="34" charset="0"/>
              </a:rPr>
              <a:t>La </a:t>
            </a:r>
            <a:r>
              <a:rPr lang="fr-FR" sz="2000" b="1" dirty="0">
                <a:latin typeface="Century Gothic" panose="020B0502020202020204" pitchFamily="34" charset="0"/>
              </a:rPr>
              <a:t>VALORISATION COMPTABLE DU BENEVOLAT </a:t>
            </a:r>
            <a:r>
              <a:rPr lang="fr-FR" sz="2000" dirty="0">
                <a:latin typeface="Century Gothic" panose="020B0502020202020204" pitchFamily="34" charset="0"/>
              </a:rPr>
              <a:t>consiste à faire l’inventaire de toutes les contributions volontaires financières des bénévoles.</a:t>
            </a:r>
          </a:p>
          <a:p>
            <a:pPr marL="0" indent="0" algn="just">
              <a:lnSpc>
                <a:spcPct val="100000"/>
              </a:lnSpc>
              <a:spcBef>
                <a:spcPts val="0"/>
              </a:spcBef>
              <a:buNone/>
            </a:pPr>
            <a:endParaRPr lang="fr-CA" sz="2000" dirty="0">
              <a:latin typeface="Century Gothic" panose="020B0502020202020204" pitchFamily="34" charset="0"/>
            </a:endParaRPr>
          </a:p>
          <a:p>
            <a:pPr marL="0" indent="0" algn="just">
              <a:lnSpc>
                <a:spcPct val="100000"/>
              </a:lnSpc>
              <a:spcBef>
                <a:spcPts val="0"/>
              </a:spcBef>
              <a:buNone/>
            </a:pPr>
            <a:r>
              <a:rPr lang="fr-FR" sz="2000" dirty="0">
                <a:latin typeface="Century Gothic" panose="020B0502020202020204" pitchFamily="34" charset="0"/>
                <a:cs typeface="Arial" pitchFamily="34" charset="0"/>
              </a:rPr>
              <a:t>Elle consiste en un recensement le plus complet possible des frais engagés, des kilomètres parcourus, du nombre d’heures et des tâches effectuées par les bénévoles de votre club.</a:t>
            </a:r>
          </a:p>
          <a:p>
            <a:pPr marL="0" indent="0" algn="just">
              <a:lnSpc>
                <a:spcPct val="100000"/>
              </a:lnSpc>
              <a:spcBef>
                <a:spcPts val="0"/>
              </a:spcBef>
              <a:buNone/>
            </a:pPr>
            <a:endParaRPr lang="fr-CA" sz="2000" dirty="0">
              <a:latin typeface="Bahnschrift" pitchFamily="34" charset="0"/>
            </a:endParaRPr>
          </a:p>
          <a:p>
            <a:pPr marL="0" indent="0" algn="just">
              <a:lnSpc>
                <a:spcPct val="100000"/>
              </a:lnSpc>
              <a:spcBef>
                <a:spcPts val="0"/>
              </a:spcBef>
              <a:buNone/>
            </a:pPr>
            <a:endParaRPr lang="fr-FR" sz="2000" dirty="0">
              <a:latin typeface="Bahnschrift" pitchFamily="34" charset="0"/>
              <a:cs typeface="Arial" pitchFamily="34" charset="0"/>
            </a:endParaRPr>
          </a:p>
          <a:p>
            <a:pPr marL="360000" indent="0" algn="just">
              <a:lnSpc>
                <a:spcPct val="100000"/>
              </a:lnSpc>
              <a:spcBef>
                <a:spcPts val="0"/>
              </a:spcBef>
              <a:buFontTx/>
              <a:buChar char="-"/>
            </a:pPr>
            <a:endParaRPr lang="fr-CA" sz="2000" b="1" dirty="0">
              <a:latin typeface="Trebuchet MS" pitchFamily="34" charset="0"/>
            </a:endParaRPr>
          </a:p>
          <a:p>
            <a:pPr marL="0" indent="0">
              <a:lnSpc>
                <a:spcPct val="100000"/>
              </a:lnSpc>
              <a:spcBef>
                <a:spcPts val="0"/>
              </a:spcBef>
              <a:buNone/>
            </a:pPr>
            <a:endParaRPr lang="fr-CA" sz="2000" b="1" dirty="0">
              <a:latin typeface="Trebuchet MS" pitchFamily="34" charset="0"/>
            </a:endParaRPr>
          </a:p>
          <a:p>
            <a:pPr>
              <a:buNone/>
            </a:pPr>
            <a:endParaRPr lang="fr-FR" sz="32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600" b="1" dirty="0">
                <a:latin typeface="Trebuchet MS" panose="020B0603020202020204" pitchFamily="34" charset="0"/>
              </a:rPr>
              <a:t>II - L’ABANDON DE REMBOURSEMENT DE FRAIS</a:t>
            </a:r>
          </a:p>
        </p:txBody>
      </p:sp>
      <p:sp>
        <p:nvSpPr>
          <p:cNvPr id="3" name="Espace réservé du contenu 2"/>
          <p:cNvSpPr>
            <a:spLocks noGrp="1"/>
          </p:cNvSpPr>
          <p:nvPr>
            <p:ph idx="1"/>
          </p:nvPr>
        </p:nvSpPr>
        <p:spPr>
          <a:xfrm>
            <a:off x="987142" y="2039582"/>
            <a:ext cx="10515600" cy="3883769"/>
          </a:xfrm>
        </p:spPr>
        <p:txBody>
          <a:bodyPr>
            <a:noAutofit/>
          </a:bodyPr>
          <a:lstStyle/>
          <a:p>
            <a:pPr marL="0" indent="0" algn="just">
              <a:lnSpc>
                <a:spcPct val="100000"/>
              </a:lnSpc>
              <a:spcBef>
                <a:spcPts val="0"/>
              </a:spcBef>
              <a:buNone/>
            </a:pPr>
            <a:r>
              <a:rPr lang="fr-FR" sz="2000" dirty="0">
                <a:latin typeface="Century Gothic" panose="020B0502020202020204" pitchFamily="34" charset="0"/>
              </a:rPr>
              <a:t>Tous les bénévoles des associations peuvent prétendre à une réduction d’impôts, sous certaines conditions.</a:t>
            </a:r>
          </a:p>
          <a:p>
            <a:pPr algn="just">
              <a:buNone/>
            </a:pPr>
            <a:r>
              <a:rPr lang="fr-CA" sz="2000" b="1" dirty="0">
                <a:latin typeface="Century Gothic" panose="020B0502020202020204" pitchFamily="34" charset="0"/>
              </a:rPr>
              <a:t>     1 -</a:t>
            </a:r>
            <a:r>
              <a:rPr lang="fr-CA" sz="2000" dirty="0">
                <a:latin typeface="Century Gothic" panose="020B0502020202020204" pitchFamily="34" charset="0"/>
              </a:rPr>
              <a:t> S’il s’agit des seuls frais engagés par le bénévole pour le compte de l’association</a:t>
            </a:r>
          </a:p>
          <a:p>
            <a:pPr algn="just">
              <a:buNone/>
            </a:pPr>
            <a:r>
              <a:rPr lang="fr-CA" sz="2000" b="1" dirty="0">
                <a:latin typeface="Century Gothic" panose="020B0502020202020204" pitchFamily="34" charset="0"/>
              </a:rPr>
              <a:t>     2</a:t>
            </a:r>
            <a:r>
              <a:rPr lang="fr-CA" sz="2000" dirty="0">
                <a:latin typeface="Century Gothic" panose="020B0502020202020204" pitchFamily="34" charset="0"/>
              </a:rPr>
              <a:t> - Les frais engagés doivent être dûment justifiés</a:t>
            </a:r>
          </a:p>
          <a:p>
            <a:pPr algn="just">
              <a:buNone/>
            </a:pPr>
            <a:r>
              <a:rPr lang="fr-CA" sz="2000" b="1" dirty="0">
                <a:latin typeface="Century Gothic" panose="020B0502020202020204" pitchFamily="34" charset="0"/>
              </a:rPr>
              <a:t>     3</a:t>
            </a:r>
            <a:r>
              <a:rPr lang="fr-CA" sz="2000" dirty="0">
                <a:latin typeface="Century Gothic" panose="020B0502020202020204" pitchFamily="34" charset="0"/>
              </a:rPr>
              <a:t> - Le bénévole contribuable dit renoncer expressément au remboursement des frais.</a:t>
            </a:r>
          </a:p>
          <a:p>
            <a:pPr marL="0" indent="0" algn="just">
              <a:lnSpc>
                <a:spcPct val="100000"/>
              </a:lnSpc>
              <a:spcBef>
                <a:spcPts val="0"/>
              </a:spcBef>
              <a:buNone/>
            </a:pPr>
            <a:endParaRPr lang="fr-FR" sz="2000" dirty="0">
              <a:latin typeface="Century Gothic" panose="020B0502020202020204" pitchFamily="34" charset="0"/>
            </a:endParaRPr>
          </a:p>
          <a:p>
            <a:pPr marL="0" indent="0">
              <a:lnSpc>
                <a:spcPct val="100000"/>
              </a:lnSpc>
              <a:spcBef>
                <a:spcPts val="0"/>
              </a:spcBef>
              <a:buNone/>
            </a:pPr>
            <a:endParaRPr lang="fr-CA" sz="2000" b="1" dirty="0">
              <a:latin typeface="Trebuchet MS" pitchFamily="34" charset="0"/>
            </a:endParaRPr>
          </a:p>
          <a:p>
            <a:pPr marL="0" indent="0">
              <a:lnSpc>
                <a:spcPct val="100000"/>
              </a:lnSpc>
              <a:spcBef>
                <a:spcPts val="0"/>
              </a:spcBef>
              <a:buNone/>
            </a:pPr>
            <a:endParaRPr lang="fr-CA" sz="2000" b="1" dirty="0">
              <a:latin typeface="Trebuchet MS" pitchFamily="34" charset="0"/>
            </a:endParaRPr>
          </a:p>
          <a:p>
            <a:pPr marL="0" indent="0">
              <a:lnSpc>
                <a:spcPct val="100000"/>
              </a:lnSpc>
              <a:spcBef>
                <a:spcPts val="0"/>
              </a:spcBef>
              <a:buNone/>
            </a:pPr>
            <a:endParaRPr lang="fr-CA" sz="2000" b="1" dirty="0">
              <a:latin typeface="Trebuchet MS" pitchFamily="34" charset="0"/>
            </a:endParaRPr>
          </a:p>
          <a:p>
            <a:pPr>
              <a:buNone/>
            </a:pPr>
            <a:endParaRPr lang="fr-FR" sz="32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2800" dirty="0">
                <a:latin typeface="Trebuchet MS" panose="020B0603020202020204" pitchFamily="34" charset="0"/>
              </a:rPr>
              <a:t>L’ABANDON DE REMBOURSEMENT DE FRAIS</a:t>
            </a:r>
          </a:p>
        </p:txBody>
      </p:sp>
      <p:sp>
        <p:nvSpPr>
          <p:cNvPr id="3" name="Espace réservé du contenu 2"/>
          <p:cNvSpPr>
            <a:spLocks noGrp="1"/>
          </p:cNvSpPr>
          <p:nvPr>
            <p:ph idx="1"/>
          </p:nvPr>
        </p:nvSpPr>
        <p:spPr>
          <a:xfrm>
            <a:off x="987142" y="2039582"/>
            <a:ext cx="10515600" cy="3883769"/>
          </a:xfrm>
        </p:spPr>
        <p:txBody>
          <a:bodyPr>
            <a:noAutofit/>
          </a:bodyPr>
          <a:lstStyle/>
          <a:p>
            <a:pPr marL="0" indent="0">
              <a:lnSpc>
                <a:spcPct val="100000"/>
              </a:lnSpc>
              <a:spcBef>
                <a:spcPts val="0"/>
              </a:spcBef>
              <a:buNone/>
            </a:pPr>
            <a:r>
              <a:rPr lang="fr-FR" sz="2000" b="1" dirty="0">
                <a:latin typeface="Century Gothic" panose="020B0502020202020204" pitchFamily="34" charset="0"/>
              </a:rPr>
              <a:t>NE PEUVENT ETRE CONSIDERE COMME BENEVOLE QUE :</a:t>
            </a:r>
          </a:p>
          <a:p>
            <a:pPr marL="0" indent="0" algn="just">
              <a:lnSpc>
                <a:spcPct val="100000"/>
              </a:lnSpc>
              <a:spcBef>
                <a:spcPts val="0"/>
              </a:spcBef>
            </a:pPr>
            <a:endParaRPr lang="fr-FR" sz="2000" b="1" dirty="0">
              <a:latin typeface="Century Gothic" panose="020B0502020202020204" pitchFamily="34" charset="0"/>
            </a:endParaRPr>
          </a:p>
          <a:p>
            <a:pPr marL="180000" indent="0" algn="just">
              <a:lnSpc>
                <a:spcPct val="100000"/>
              </a:lnSpc>
              <a:spcBef>
                <a:spcPts val="0"/>
              </a:spcBef>
              <a:buFontTx/>
              <a:buChar char="-"/>
            </a:pPr>
            <a:r>
              <a:rPr lang="fr-FR" sz="2000" dirty="0">
                <a:latin typeface="Century Gothic" panose="020B0502020202020204" pitchFamily="34" charset="0"/>
              </a:rPr>
              <a:t> L’entraîneur, l’éducateur, l’arbitre, l’accompagnateur, le dirigeant.</a:t>
            </a:r>
          </a:p>
          <a:p>
            <a:pPr marL="180000" indent="0" algn="just">
              <a:lnSpc>
                <a:spcPct val="100000"/>
              </a:lnSpc>
              <a:spcBef>
                <a:spcPts val="0"/>
              </a:spcBef>
              <a:buFontTx/>
              <a:buChar char="-"/>
            </a:pPr>
            <a:endParaRPr lang="fr-FR" sz="2000" dirty="0">
              <a:latin typeface="Century Gothic" panose="020B0502020202020204" pitchFamily="34" charset="0"/>
            </a:endParaRPr>
          </a:p>
          <a:p>
            <a:pPr marL="180000" indent="0" algn="just">
              <a:lnSpc>
                <a:spcPct val="100000"/>
              </a:lnSpc>
              <a:spcBef>
                <a:spcPts val="0"/>
              </a:spcBef>
              <a:buNone/>
            </a:pPr>
            <a:r>
              <a:rPr lang="fr-FR" sz="2000" dirty="0">
                <a:latin typeface="Century Gothic" panose="020B0502020202020204" pitchFamily="34" charset="0"/>
                <a:cs typeface="Calibri" pitchFamily="34" charset="0"/>
              </a:rPr>
              <a:t>- Le </a:t>
            </a:r>
            <a:r>
              <a:rPr lang="fr-FR" sz="2000" b="1" dirty="0">
                <a:latin typeface="Century Gothic" panose="020B0502020202020204" pitchFamily="34" charset="0"/>
                <a:cs typeface="Calibri" pitchFamily="34" charset="0"/>
              </a:rPr>
              <a:t>JOUEUR</a:t>
            </a:r>
            <a:r>
              <a:rPr lang="fr-FR" sz="2000" dirty="0">
                <a:latin typeface="Century Gothic" panose="020B0502020202020204" pitchFamily="34" charset="0"/>
                <a:cs typeface="Calibri" pitchFamily="34" charset="0"/>
              </a:rPr>
              <a:t> du club n’est pas considéré comme ‘’bénévole’’.</a:t>
            </a:r>
          </a:p>
          <a:p>
            <a:pPr marL="180000" indent="0" algn="just">
              <a:lnSpc>
                <a:spcPct val="100000"/>
              </a:lnSpc>
              <a:spcBef>
                <a:spcPts val="0"/>
              </a:spcBef>
            </a:pPr>
            <a:endParaRPr lang="fr-FR" sz="2000" dirty="0">
              <a:latin typeface="Century Gothic" panose="020B0502020202020204" pitchFamily="34" charset="0"/>
              <a:cs typeface="Calibri" pitchFamily="34" charset="0"/>
            </a:endParaRPr>
          </a:p>
          <a:p>
            <a:pPr marL="180000" indent="0" algn="just">
              <a:lnSpc>
                <a:spcPct val="100000"/>
              </a:lnSpc>
              <a:spcBef>
                <a:spcPts val="0"/>
              </a:spcBef>
              <a:buNone/>
            </a:pPr>
            <a:r>
              <a:rPr lang="fr-FR" sz="2000" dirty="0">
                <a:latin typeface="Century Gothic" panose="020B0502020202020204" pitchFamily="34" charset="0"/>
                <a:cs typeface="Calibri" pitchFamily="34" charset="0"/>
              </a:rPr>
              <a:t>- Le </a:t>
            </a:r>
            <a:r>
              <a:rPr lang="fr-FR" sz="2000" b="1" dirty="0">
                <a:latin typeface="Century Gothic" panose="020B0502020202020204" pitchFamily="34" charset="0"/>
                <a:cs typeface="Calibri" pitchFamily="34" charset="0"/>
              </a:rPr>
              <a:t>SALARIE</a:t>
            </a:r>
            <a:r>
              <a:rPr lang="fr-FR" sz="2000" dirty="0">
                <a:latin typeface="Century Gothic" panose="020B0502020202020204" pitchFamily="34" charset="0"/>
                <a:cs typeface="Calibri" pitchFamily="34" charset="0"/>
              </a:rPr>
              <a:t> pour le compte de l’association n’est pas considéré comme ‘’bénévole’’.</a:t>
            </a:r>
          </a:p>
          <a:p>
            <a:pPr marL="0" indent="0" algn="just">
              <a:lnSpc>
                <a:spcPct val="100000"/>
              </a:lnSpc>
              <a:spcBef>
                <a:spcPts val="0"/>
              </a:spcBef>
              <a:buNone/>
            </a:pPr>
            <a:endParaRPr lang="fr-FR" sz="2000" dirty="0">
              <a:latin typeface="Bahnschrift" pitchFamily="34" charset="0"/>
            </a:endParaRPr>
          </a:p>
          <a:p>
            <a:pPr algn="just">
              <a:buNone/>
            </a:pPr>
            <a:endParaRPr lang="fr-CA" sz="1200" dirty="0"/>
          </a:p>
          <a:p>
            <a:pPr marL="0" indent="0">
              <a:lnSpc>
                <a:spcPct val="100000"/>
              </a:lnSpc>
              <a:spcBef>
                <a:spcPts val="0"/>
              </a:spcBef>
              <a:buNone/>
            </a:pPr>
            <a:endParaRPr lang="fr-CA" sz="2000" b="1" dirty="0">
              <a:latin typeface="Trebuchet MS" pitchFamily="34" charset="0"/>
            </a:endParaRPr>
          </a:p>
          <a:p>
            <a:pPr marL="0" indent="0">
              <a:lnSpc>
                <a:spcPct val="100000"/>
              </a:lnSpc>
              <a:spcBef>
                <a:spcPts val="0"/>
              </a:spcBef>
              <a:buNone/>
            </a:pPr>
            <a:endParaRPr lang="fr-CA" sz="2000" b="1" dirty="0">
              <a:latin typeface="Trebuchet MS" pitchFamily="34" charset="0"/>
            </a:endParaRPr>
          </a:p>
          <a:p>
            <a:pPr marL="0" indent="0">
              <a:lnSpc>
                <a:spcPct val="100000"/>
              </a:lnSpc>
              <a:spcBef>
                <a:spcPts val="0"/>
              </a:spcBef>
              <a:buNone/>
            </a:pPr>
            <a:endParaRPr lang="fr-CA" sz="2000" b="1" dirty="0">
              <a:latin typeface="Trebuchet MS" pitchFamily="34" charset="0"/>
            </a:endParaRPr>
          </a:p>
          <a:p>
            <a:pPr>
              <a:buNone/>
            </a:pPr>
            <a:endParaRPr lang="fr-FR" sz="32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2800" dirty="0">
                <a:latin typeface="Trebuchet MS" panose="020B0603020202020204" pitchFamily="34" charset="0"/>
              </a:rPr>
              <a:t>L’ABANDON DE REMBOURSEMENT DE FRAIS</a:t>
            </a:r>
          </a:p>
        </p:txBody>
      </p:sp>
      <p:sp>
        <p:nvSpPr>
          <p:cNvPr id="3" name="Espace réservé du contenu 2"/>
          <p:cNvSpPr>
            <a:spLocks noGrp="1"/>
          </p:cNvSpPr>
          <p:nvPr>
            <p:ph idx="1"/>
          </p:nvPr>
        </p:nvSpPr>
        <p:spPr>
          <a:xfrm>
            <a:off x="987142" y="2039582"/>
            <a:ext cx="10515600" cy="3883769"/>
          </a:xfrm>
        </p:spPr>
        <p:txBody>
          <a:bodyPr>
            <a:noAutofit/>
          </a:bodyPr>
          <a:lstStyle/>
          <a:p>
            <a:pPr marL="0" indent="0" algn="just">
              <a:lnSpc>
                <a:spcPct val="100000"/>
              </a:lnSpc>
              <a:spcBef>
                <a:spcPts val="0"/>
              </a:spcBef>
              <a:buNone/>
            </a:pPr>
            <a:r>
              <a:rPr lang="fr-FR" sz="2000" b="1" dirty="0">
                <a:latin typeface="Century Gothic" panose="020B0502020202020204" pitchFamily="34" charset="0"/>
              </a:rPr>
              <a:t>NATURE DES FRAIS </a:t>
            </a:r>
            <a:r>
              <a:rPr lang="fr-FR" sz="2000" dirty="0">
                <a:latin typeface="Century Gothic" panose="020B0502020202020204" pitchFamily="34" charset="0"/>
              </a:rPr>
              <a:t>engagés</a:t>
            </a:r>
            <a:r>
              <a:rPr lang="fr-FR" sz="2000" b="1" dirty="0">
                <a:latin typeface="Century Gothic" panose="020B0502020202020204" pitchFamily="34" charset="0"/>
              </a:rPr>
              <a:t> d</a:t>
            </a:r>
            <a:r>
              <a:rPr lang="fr-FR" sz="2000" dirty="0">
                <a:latin typeface="Century Gothic" panose="020B0502020202020204" pitchFamily="34" charset="0"/>
              </a:rPr>
              <a:t>ans le cadre des missions et activités d’un organisme d’intérêt général.</a:t>
            </a:r>
          </a:p>
          <a:p>
            <a:pPr marL="0" indent="0" algn="just">
              <a:lnSpc>
                <a:spcPct val="100000"/>
              </a:lnSpc>
              <a:spcBef>
                <a:spcPts val="0"/>
              </a:spcBef>
              <a:buNone/>
            </a:pPr>
            <a:endParaRPr lang="fr-FR" sz="2000" dirty="0">
              <a:latin typeface="Century Gothic" panose="020B0502020202020204" pitchFamily="34" charset="0"/>
            </a:endParaRPr>
          </a:p>
          <a:p>
            <a:pPr marL="0" indent="0" algn="just">
              <a:lnSpc>
                <a:spcPct val="100000"/>
              </a:lnSpc>
              <a:spcBef>
                <a:spcPts val="0"/>
              </a:spcBef>
              <a:buNone/>
            </a:pPr>
            <a:r>
              <a:rPr lang="fr-FR" sz="2000" dirty="0">
                <a:latin typeface="Century Gothic" panose="020B0502020202020204" pitchFamily="34" charset="0"/>
              </a:rPr>
              <a:t>Frais de déplacement domicile/club avec son véhicule personnel (documentation, déplacements, réunions, entraînements, matches, manifestations, etc.)</a:t>
            </a:r>
          </a:p>
          <a:p>
            <a:pPr marL="180000" indent="0" algn="just">
              <a:lnSpc>
                <a:spcPct val="100000"/>
              </a:lnSpc>
              <a:spcBef>
                <a:spcPts val="0"/>
              </a:spcBef>
              <a:buNone/>
            </a:pPr>
            <a:endParaRPr lang="fr-FR" sz="2000" dirty="0">
              <a:latin typeface="Century Gothic" panose="020B0502020202020204" pitchFamily="34" charset="0"/>
              <a:cs typeface="Calibri" pitchFamily="34" charset="0"/>
            </a:endParaRPr>
          </a:p>
          <a:p>
            <a:pPr>
              <a:buNone/>
            </a:pPr>
            <a:endParaRPr lang="fr-FR" sz="32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2800" dirty="0">
                <a:latin typeface="Trebuchet MS" panose="020B0603020202020204" pitchFamily="34" charset="0"/>
              </a:rPr>
              <a:t>L’ABANDON DE REMBOURSEMENT DE FRAIS</a:t>
            </a:r>
          </a:p>
        </p:txBody>
      </p:sp>
      <p:sp>
        <p:nvSpPr>
          <p:cNvPr id="3" name="Espace réservé du contenu 2"/>
          <p:cNvSpPr>
            <a:spLocks noGrp="1"/>
          </p:cNvSpPr>
          <p:nvPr>
            <p:ph idx="1"/>
          </p:nvPr>
        </p:nvSpPr>
        <p:spPr>
          <a:xfrm>
            <a:off x="987142" y="2039582"/>
            <a:ext cx="10515600" cy="3883769"/>
          </a:xfrm>
        </p:spPr>
        <p:txBody>
          <a:bodyPr>
            <a:noAutofit/>
          </a:bodyPr>
          <a:lstStyle/>
          <a:p>
            <a:pPr marL="0" indent="0" algn="just">
              <a:lnSpc>
                <a:spcPct val="100000"/>
              </a:lnSpc>
              <a:spcBef>
                <a:spcPts val="0"/>
              </a:spcBef>
              <a:buNone/>
            </a:pPr>
            <a:r>
              <a:rPr lang="fr-FR" sz="2000" b="1" dirty="0">
                <a:latin typeface="Century Gothic" panose="020B0502020202020204" pitchFamily="34" charset="0"/>
              </a:rPr>
              <a:t>A COMBIEN SE MONTE LA REDUCTION D’IMPÔT POUR UN DON AUX ASSOCIATIONS ?</a:t>
            </a:r>
          </a:p>
          <a:p>
            <a:pPr algn="just"/>
            <a:endParaRPr lang="fr-FR" sz="2000" b="1" dirty="0">
              <a:latin typeface="Century Gothic" panose="020B0502020202020204" pitchFamily="34" charset="0"/>
            </a:endParaRPr>
          </a:p>
          <a:p>
            <a:pPr marL="180000" lvl="0" indent="0" algn="just">
              <a:lnSpc>
                <a:spcPct val="100000"/>
              </a:lnSpc>
              <a:spcBef>
                <a:spcPts val="0"/>
              </a:spcBef>
              <a:buNone/>
            </a:pPr>
            <a:r>
              <a:rPr lang="fr-FR" sz="2000" dirty="0">
                <a:solidFill>
                  <a:srgbClr val="FF0000"/>
                </a:solidFill>
                <a:latin typeface="Century Gothic" panose="020B0502020202020204" pitchFamily="34" charset="0"/>
              </a:rPr>
              <a:t>66 %</a:t>
            </a:r>
            <a:r>
              <a:rPr lang="fr-FR" sz="2000" dirty="0">
                <a:latin typeface="Century Gothic" panose="020B0502020202020204" pitchFamily="34" charset="0"/>
              </a:rPr>
              <a:t> du montant des sommes versées dans la limite de 20 % du revenu imposable pour les associations sportives « dons aux œuvres ».</a:t>
            </a:r>
          </a:p>
          <a:p>
            <a:pPr marL="180000" lvl="0" indent="0" algn="just">
              <a:lnSpc>
                <a:spcPct val="100000"/>
              </a:lnSpc>
              <a:spcBef>
                <a:spcPts val="0"/>
              </a:spcBef>
            </a:pPr>
            <a:endParaRPr lang="fr-FR" sz="2000" dirty="0">
              <a:latin typeface="Bahnschrift" pitchFamily="34" charset="0"/>
            </a:endParaRPr>
          </a:p>
          <a:p>
            <a:pPr>
              <a:buNone/>
            </a:pPr>
            <a:endParaRPr lang="fr-FR" sz="32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2800" dirty="0">
                <a:latin typeface="Trebuchet MS" panose="020B0603020202020204" pitchFamily="34" charset="0"/>
              </a:rPr>
              <a:t>L’ABANDON DE REMBOURSEMENT DE FRAIS</a:t>
            </a:r>
          </a:p>
        </p:txBody>
      </p:sp>
      <p:sp>
        <p:nvSpPr>
          <p:cNvPr id="3" name="Espace réservé du contenu 2"/>
          <p:cNvSpPr>
            <a:spLocks noGrp="1"/>
          </p:cNvSpPr>
          <p:nvPr>
            <p:ph idx="1"/>
          </p:nvPr>
        </p:nvSpPr>
        <p:spPr>
          <a:xfrm>
            <a:off x="844267" y="1772882"/>
            <a:ext cx="10690508" cy="3883769"/>
          </a:xfrm>
        </p:spPr>
        <p:txBody>
          <a:bodyPr>
            <a:noAutofit/>
          </a:bodyPr>
          <a:lstStyle/>
          <a:p>
            <a:pPr algn="just">
              <a:buNone/>
            </a:pPr>
            <a:r>
              <a:rPr lang="fr-FR" sz="2000" b="1" dirty="0">
                <a:latin typeface="Century Gothic" panose="020B0502020202020204" pitchFamily="34" charset="0"/>
              </a:rPr>
              <a:t>EVALUATION DES FRAIS KILOMETRIQUES POUR LES SALARIES APPLICABLE AU BENEVOLES</a:t>
            </a:r>
          </a:p>
          <a:p>
            <a:pPr algn="just" hangingPunct="0">
              <a:buNone/>
            </a:pPr>
            <a:r>
              <a:rPr lang="fr-CA" sz="2000" b="1" dirty="0">
                <a:latin typeface="Century Gothic" panose="020B0502020202020204" pitchFamily="34" charset="0"/>
              </a:rPr>
              <a:t>BAREME 2024 APPLICABLE : </a:t>
            </a:r>
            <a:r>
              <a:rPr lang="fr-CA" sz="2000" dirty="0">
                <a:latin typeface="Century Gothic" panose="020B0502020202020204" pitchFamily="34" charset="0"/>
              </a:rPr>
              <a:t>Nouvelle revalorisation de 5,4 % (JO du 27/03/2023)</a:t>
            </a:r>
            <a:endParaRPr lang="fr-FR" sz="2000" dirty="0">
              <a:latin typeface="Century Gothic" panose="020B0502020202020204" pitchFamily="34" charset="0"/>
            </a:endParaRPr>
          </a:p>
          <a:p>
            <a:pPr algn="ctr">
              <a:buNone/>
            </a:pPr>
            <a:endParaRPr lang="fr-FR" sz="3200" dirty="0">
              <a:latin typeface="Bahnschrift" pitchFamily="34" charset="0"/>
            </a:endParaRPr>
          </a:p>
        </p:txBody>
      </p:sp>
      <p:pic>
        <p:nvPicPr>
          <p:cNvPr id="5" name="Image 4"/>
          <p:cNvPicPr/>
          <p:nvPr/>
        </p:nvPicPr>
        <p:blipFill>
          <a:blip r:embed="rId3"/>
          <a:srcRect/>
          <a:stretch>
            <a:fillRect/>
          </a:stretch>
        </p:blipFill>
        <p:spPr bwMode="auto">
          <a:xfrm>
            <a:off x="2457132" y="2566997"/>
            <a:ext cx="7277735" cy="4291003"/>
          </a:xfrm>
          <a:prstGeom prst="rect">
            <a:avLst/>
          </a:prstGeom>
          <a:noFill/>
          <a:ln w="9525">
            <a:noFill/>
            <a:miter lim="800000"/>
            <a:headEnd/>
            <a:tailEnd/>
          </a:ln>
        </p:spPr>
      </p:pic>
    </p:spTree>
    <p:extLst>
      <p:ext uri="{BB962C8B-B14F-4D97-AF65-F5344CB8AC3E}">
        <p14:creationId xmlns:p14="http://schemas.microsoft.com/office/powerpoint/2010/main" val="250606369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1580</Words>
  <Application>Microsoft Office PowerPoint</Application>
  <PresentationFormat>Grand écran</PresentationFormat>
  <Paragraphs>224</Paragraphs>
  <Slides>31</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31</vt:i4>
      </vt:variant>
    </vt:vector>
  </HeadingPairs>
  <TitlesOfParts>
    <vt:vector size="40" baseType="lpstr">
      <vt:lpstr>Arial</vt:lpstr>
      <vt:lpstr>Bahnschrift</vt:lpstr>
      <vt:lpstr>Berlin Sans FB Demi</vt:lpstr>
      <vt:lpstr>Bookman Old Style</vt:lpstr>
      <vt:lpstr>Calibri</vt:lpstr>
      <vt:lpstr>Calibri Light</vt:lpstr>
      <vt:lpstr>Century Gothic</vt:lpstr>
      <vt:lpstr>Trebuchet MS</vt:lpstr>
      <vt:lpstr>Thème Office</vt:lpstr>
      <vt:lpstr>Présentation PowerPoint</vt:lpstr>
      <vt:lpstr>Présentation PowerPoint</vt:lpstr>
      <vt:lpstr>SOMMAIRE</vt:lpstr>
      <vt:lpstr>I - PREAMBULE</vt:lpstr>
      <vt:lpstr>II - L’ABANDON DE REMBOURSEMENT DE FRAIS</vt:lpstr>
      <vt:lpstr>L’ABANDON DE REMBOURSEMENT DE FRAIS</vt:lpstr>
      <vt:lpstr>L’ABANDON DE REMBOURSEMENT DE FRAIS</vt:lpstr>
      <vt:lpstr>L’ABANDON DE REMBOURSEMENT DE FRAIS</vt:lpstr>
      <vt:lpstr>L’ABANDON DE REMBOURSEMENT DE FRAIS</vt:lpstr>
      <vt:lpstr>L’ABANDON DE REMBOURSEMENT DE FRAIS</vt:lpstr>
      <vt:lpstr>L’ABANDON DE REMBOURSEMENT DE FRAIS</vt:lpstr>
      <vt:lpstr>L’ABANDON DE REMBOURSEMENT DE FRAIS</vt:lpstr>
      <vt:lpstr>L’ABANDON DE REMBOURSEMENT DE FRAIS</vt:lpstr>
      <vt:lpstr>L’ABANDON DE REMBOURSEMENT DE FRAIS</vt:lpstr>
      <vt:lpstr>III - FISCALITE - RENFORCEMENT DU CONTRÔLE FISCAL DES CLUBS BENEFICIAIRES DE DON</vt:lpstr>
      <vt:lpstr>IV - LA CONTRIBUTION VOLONTAIRE</vt:lpstr>
      <vt:lpstr>LA CONTRIBUTION VOLONTAIRE</vt:lpstr>
      <vt:lpstr>LA CONTRIBUTION VOLONTAIRE</vt:lpstr>
      <vt:lpstr>LA CONTRIBUTION VOLONTAIRE</vt:lpstr>
      <vt:lpstr>LA CONTRIBUTION VOLONTAIRE</vt:lpstr>
      <vt:lpstr>LA CONTRIBUTION VOLONTAIRE</vt:lpstr>
      <vt:lpstr>LE DOSSIER ANNUEL DU BENEVOLE</vt:lpstr>
      <vt:lpstr>LE CALCUL DE LA CONTRIBUTION VOLONTAIRE</vt:lpstr>
      <vt:lpstr>CALCUL DE LA CONTRIBUTION VOLONTAIRE</vt:lpstr>
      <vt:lpstr>CALCUL DE LA CONTRIBUTION VOLONTAIRE</vt:lpstr>
      <vt:lpstr>V - LA COMPTABILITE DES ASSOCIATIONS</vt:lpstr>
      <vt:lpstr>Comment faire apparaître les contributions bénévoles dans la comptabilité de votre association ?</vt:lpstr>
      <vt:lpstr>Comment faire apparaître les contributions bénévoles dans la comptabilité de votre association ?</vt:lpstr>
      <vt:lpstr>RECAPITULATIF</vt:lpstr>
      <vt:lpstr>Comment faire apparaître les contributions bénévoles dans la comptabilité de votre association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COM FIXE</dc:creator>
  <cp:lastModifiedBy>Claude Soutadé</cp:lastModifiedBy>
  <cp:revision>208</cp:revision>
  <dcterms:created xsi:type="dcterms:W3CDTF">2023-03-23T15:53:43Z</dcterms:created>
  <dcterms:modified xsi:type="dcterms:W3CDTF">2026-01-24T23:41:51Z</dcterms:modified>
</cp:coreProperties>
</file>