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305" r:id="rId4"/>
    <p:sldId id="311" r:id="rId5"/>
    <p:sldId id="304" r:id="rId6"/>
    <p:sldId id="309" r:id="rId7"/>
    <p:sldId id="314" r:id="rId8"/>
    <p:sldId id="313" r:id="rId9"/>
    <p:sldId id="285" r:id="rId10"/>
    <p:sldId id="316" r:id="rId11"/>
    <p:sldId id="286" r:id="rId12"/>
    <p:sldId id="302" r:id="rId13"/>
    <p:sldId id="307" r:id="rId14"/>
    <p:sldId id="288" r:id="rId15"/>
    <p:sldId id="306" r:id="rId16"/>
    <p:sldId id="289" r:id="rId17"/>
    <p:sldId id="290" r:id="rId18"/>
    <p:sldId id="291" r:id="rId19"/>
    <p:sldId id="292" r:id="rId20"/>
    <p:sldId id="296" r:id="rId21"/>
    <p:sldId id="308" r:id="rId22"/>
    <p:sldId id="310" r:id="rId23"/>
    <p:sldId id="312" r:id="rId24"/>
    <p:sldId id="317" r:id="rId25"/>
    <p:sldId id="315" r:id="rId26"/>
    <p:sldId id="258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66"/>
    <a:srgbClr val="00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9F8DF-6836-4799-93B0-4EF7E5E09E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3DD790C-4391-4878-9771-06952F9CC873}">
      <dgm:prSet phldrT="[Texte]"/>
      <dgm:spPr>
        <a:xfrm>
          <a:off x="2282893" y="1436916"/>
          <a:ext cx="3000302" cy="2070182"/>
        </a:xfrm>
        <a:prstGeom prst="roundRect">
          <a:avLst/>
        </a:prstGeom>
        <a:solidFill>
          <a:srgbClr val="E30613">
            <a:tint val="6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b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rPr>
            <a:t>REVENUS </a:t>
          </a:r>
        </a:p>
        <a:p>
          <a:pPr>
            <a:buNone/>
          </a:pPr>
          <a:r>
            <a:rPr lang="fr-FR" b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rPr>
            <a:t>des CLUBS</a:t>
          </a:r>
        </a:p>
      </dgm:t>
    </dgm:pt>
    <dgm:pt modelId="{48DA7F69-F307-4BEA-8A7D-4C06162ABA26}" type="parTrans" cxnId="{D503AC08-BFCD-4C5F-B4DD-7A3093BE65AC}">
      <dgm:prSet/>
      <dgm:spPr/>
      <dgm:t>
        <a:bodyPr/>
        <a:lstStyle/>
        <a:p>
          <a:endParaRPr lang="fr-FR"/>
        </a:p>
      </dgm:t>
    </dgm:pt>
    <dgm:pt modelId="{FE9E3DFF-B974-4729-9AB8-7D8F3BBF93B5}" type="sibTrans" cxnId="{D503AC08-BFCD-4C5F-B4DD-7A3093BE65AC}">
      <dgm:prSet/>
      <dgm:spPr/>
      <dgm:t>
        <a:bodyPr/>
        <a:lstStyle/>
        <a:p>
          <a:endParaRPr lang="fr-FR"/>
        </a:p>
      </dgm:t>
    </dgm:pt>
    <dgm:pt modelId="{CB0F3416-5665-4690-B65A-1287AA762D64}">
      <dgm:prSet phldrT="[Texte]"/>
      <dgm:spPr>
        <a:xfrm rot="16200000">
          <a:off x="655518" y="-655518"/>
          <a:ext cx="2472007" cy="3783045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00CC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b="1" dirty="0">
              <a:solidFill>
                <a:srgbClr val="FFFFFF"/>
              </a:solidFill>
              <a:latin typeface="Trebuchet MS"/>
              <a:ea typeface="+mn-ea"/>
              <a:cs typeface="+mn-cs"/>
            </a:rPr>
            <a:t>LES</a:t>
          </a:r>
        </a:p>
        <a:p>
          <a:pPr>
            <a:buNone/>
          </a:pPr>
          <a:r>
            <a:rPr lang="fr-FR" b="1" dirty="0">
              <a:solidFill>
                <a:srgbClr val="FFFFFF"/>
              </a:solidFill>
              <a:latin typeface="Trebuchet MS"/>
              <a:ea typeface="+mn-ea"/>
              <a:cs typeface="+mn-cs"/>
            </a:rPr>
            <a:t> ADHESIONS</a:t>
          </a:r>
        </a:p>
      </dgm:t>
    </dgm:pt>
    <dgm:pt modelId="{0FCDC7F1-5BE6-4ACD-9B06-2CC5A7448E58}" type="parTrans" cxnId="{828C6FB0-801F-45B2-82FD-55C538A850BF}">
      <dgm:prSet/>
      <dgm:spPr/>
      <dgm:t>
        <a:bodyPr/>
        <a:lstStyle/>
        <a:p>
          <a:endParaRPr lang="fr-FR"/>
        </a:p>
      </dgm:t>
    </dgm:pt>
    <dgm:pt modelId="{F22483D4-F8C5-416F-8D00-DBC4E1A44B74}" type="sibTrans" cxnId="{828C6FB0-801F-45B2-82FD-55C538A850BF}">
      <dgm:prSet/>
      <dgm:spPr/>
      <dgm:t>
        <a:bodyPr/>
        <a:lstStyle/>
        <a:p>
          <a:endParaRPr lang="fr-FR"/>
        </a:p>
      </dgm:t>
    </dgm:pt>
    <dgm:pt modelId="{E7513CEB-651D-4802-8643-C6B160DF5FBD}">
      <dgm:prSet phldrT="[Texte]"/>
      <dgm:spPr>
        <a:xfrm>
          <a:off x="3783045" y="0"/>
          <a:ext cx="3783045" cy="2472007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b="1" dirty="0">
              <a:solidFill>
                <a:srgbClr val="FFFFFF"/>
              </a:solidFill>
              <a:latin typeface="Trebuchet MS"/>
              <a:ea typeface="+mn-ea"/>
              <a:cs typeface="+mn-cs"/>
            </a:rPr>
            <a:t>LES VENTES ADDITIONNELLES</a:t>
          </a:r>
        </a:p>
        <a:p>
          <a:pPr>
            <a:buNone/>
          </a:pPr>
          <a:r>
            <a:rPr lang="fr-FR" b="1" dirty="0">
              <a:solidFill>
                <a:srgbClr val="FFFFFF"/>
              </a:solidFill>
              <a:latin typeface="Trebuchet MS"/>
              <a:ea typeface="+mn-ea"/>
              <a:cs typeface="+mn-cs"/>
            </a:rPr>
            <a:t>RECETTES D’ACTIVITES</a:t>
          </a:r>
        </a:p>
      </dgm:t>
    </dgm:pt>
    <dgm:pt modelId="{CCE3DFB6-A408-48FE-9DB6-B737C2B5C6DA}" type="parTrans" cxnId="{E3AE6A93-7ED7-440C-A9DD-B67C34EA23E9}">
      <dgm:prSet/>
      <dgm:spPr/>
      <dgm:t>
        <a:bodyPr/>
        <a:lstStyle/>
        <a:p>
          <a:endParaRPr lang="fr-FR"/>
        </a:p>
      </dgm:t>
    </dgm:pt>
    <dgm:pt modelId="{EB784AE2-7B38-4B54-B1E5-7160C9C01AD7}" type="sibTrans" cxnId="{E3AE6A93-7ED7-440C-A9DD-B67C34EA23E9}">
      <dgm:prSet/>
      <dgm:spPr/>
      <dgm:t>
        <a:bodyPr/>
        <a:lstStyle/>
        <a:p>
          <a:endParaRPr lang="fr-FR"/>
        </a:p>
      </dgm:t>
    </dgm:pt>
    <dgm:pt modelId="{7A4D60E9-99E6-4027-A0CC-AD55DDD97EFB}">
      <dgm:prSet phldrT="[Texte]"/>
      <dgm:spPr>
        <a:xfrm rot="10800000">
          <a:off x="0" y="2472007"/>
          <a:ext cx="3783045" cy="2472007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b="1" dirty="0">
              <a:solidFill>
                <a:srgbClr val="FFFFFF"/>
              </a:solidFill>
              <a:latin typeface="Trebuchet MS"/>
              <a:ea typeface="+mn-ea"/>
              <a:cs typeface="+mn-cs"/>
            </a:rPr>
            <a:t>LES AIDES FINANCIERES PUBLIQUES</a:t>
          </a:r>
        </a:p>
        <a:p>
          <a:pPr>
            <a:buNone/>
          </a:pPr>
          <a:r>
            <a:rPr lang="fr-FR" b="1" dirty="0">
              <a:solidFill>
                <a:srgbClr val="FFFFFF"/>
              </a:solidFill>
              <a:latin typeface="Trebuchet MS"/>
              <a:ea typeface="+mn-ea"/>
              <a:cs typeface="+mn-cs"/>
            </a:rPr>
            <a:t>SUBVENTIONS</a:t>
          </a:r>
        </a:p>
      </dgm:t>
    </dgm:pt>
    <dgm:pt modelId="{AFE54C23-D42E-4ECE-8E93-71610C07855D}" type="parTrans" cxnId="{85C81BD1-9C79-4AA0-8B52-E9405B6B442E}">
      <dgm:prSet/>
      <dgm:spPr/>
      <dgm:t>
        <a:bodyPr/>
        <a:lstStyle/>
        <a:p>
          <a:endParaRPr lang="fr-FR"/>
        </a:p>
      </dgm:t>
    </dgm:pt>
    <dgm:pt modelId="{482548CB-DBCF-417C-A415-7CA54E3542AF}" type="sibTrans" cxnId="{85C81BD1-9C79-4AA0-8B52-E9405B6B442E}">
      <dgm:prSet/>
      <dgm:spPr/>
      <dgm:t>
        <a:bodyPr/>
        <a:lstStyle/>
        <a:p>
          <a:endParaRPr lang="fr-FR"/>
        </a:p>
      </dgm:t>
    </dgm:pt>
    <dgm:pt modelId="{674B7DBE-D790-43C5-8A30-2BF7A5614823}">
      <dgm:prSet phldrT="[Texte]"/>
      <dgm:spPr>
        <a:xfrm rot="5400000">
          <a:off x="4438563" y="1816488"/>
          <a:ext cx="2472007" cy="3783045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FR" b="1" dirty="0">
              <a:solidFill>
                <a:srgbClr val="FFFFFF"/>
              </a:solidFill>
              <a:latin typeface="Trebuchet MS"/>
              <a:ea typeface="+mn-ea"/>
              <a:cs typeface="+mn-cs"/>
            </a:rPr>
            <a:t>LES AIDES FINANCIERES PRIVEES</a:t>
          </a:r>
        </a:p>
        <a:p>
          <a:pPr>
            <a:buNone/>
          </a:pPr>
          <a:r>
            <a:rPr lang="fr-FR" b="1" dirty="0">
              <a:solidFill>
                <a:srgbClr val="FFFFFF"/>
              </a:solidFill>
              <a:latin typeface="Trebuchet MS"/>
              <a:ea typeface="+mn-ea"/>
              <a:cs typeface="+mn-cs"/>
            </a:rPr>
            <a:t> SPONSORING/MECENAT</a:t>
          </a:r>
        </a:p>
      </dgm:t>
    </dgm:pt>
    <dgm:pt modelId="{CAD1753B-F97C-47FB-B5FD-5E124F4CD9DF}" type="parTrans" cxnId="{21C87CEB-7E9C-4380-9460-515D5AD7B6DF}">
      <dgm:prSet/>
      <dgm:spPr/>
      <dgm:t>
        <a:bodyPr/>
        <a:lstStyle/>
        <a:p>
          <a:endParaRPr lang="fr-FR"/>
        </a:p>
      </dgm:t>
    </dgm:pt>
    <dgm:pt modelId="{11BBC928-0C64-4CF8-BBBE-04D373AD86DE}" type="sibTrans" cxnId="{21C87CEB-7E9C-4380-9460-515D5AD7B6DF}">
      <dgm:prSet/>
      <dgm:spPr/>
      <dgm:t>
        <a:bodyPr/>
        <a:lstStyle/>
        <a:p>
          <a:endParaRPr lang="fr-FR"/>
        </a:p>
      </dgm:t>
    </dgm:pt>
    <dgm:pt modelId="{F2BE16E2-0503-4DB6-AFA7-8C0BE66D7FE4}" type="pres">
      <dgm:prSet presAssocID="{1AC9F8DF-6836-4799-93B0-4EF7E5E09ED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D33E834-5435-4DF2-89AF-393A634FF133}" type="pres">
      <dgm:prSet presAssocID="{1AC9F8DF-6836-4799-93B0-4EF7E5E09ED4}" presName="matrix" presStyleCnt="0"/>
      <dgm:spPr/>
    </dgm:pt>
    <dgm:pt modelId="{5AA44CFE-C001-429E-AB03-47745D57BF6D}" type="pres">
      <dgm:prSet presAssocID="{1AC9F8DF-6836-4799-93B0-4EF7E5E09ED4}" presName="tile1" presStyleLbl="node1" presStyleIdx="0" presStyleCnt="4"/>
      <dgm:spPr/>
    </dgm:pt>
    <dgm:pt modelId="{651BB6EC-8121-4753-A958-9944DA62E6E4}" type="pres">
      <dgm:prSet presAssocID="{1AC9F8DF-6836-4799-93B0-4EF7E5E09E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3D36370-5B5A-4A8F-BFB0-E34C7C2F8E53}" type="pres">
      <dgm:prSet presAssocID="{1AC9F8DF-6836-4799-93B0-4EF7E5E09ED4}" presName="tile2" presStyleLbl="node1" presStyleIdx="1" presStyleCnt="4" custLinFactNeighborX="2194" custLinFactNeighborY="437"/>
      <dgm:spPr/>
    </dgm:pt>
    <dgm:pt modelId="{B4BDD67E-D80B-43A3-96C0-D99974C90D53}" type="pres">
      <dgm:prSet presAssocID="{1AC9F8DF-6836-4799-93B0-4EF7E5E09E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9E7F642-A7DB-481A-951A-3FAE4F90EEB1}" type="pres">
      <dgm:prSet presAssocID="{1AC9F8DF-6836-4799-93B0-4EF7E5E09ED4}" presName="tile3" presStyleLbl="node1" presStyleIdx="2" presStyleCnt="4"/>
      <dgm:spPr/>
    </dgm:pt>
    <dgm:pt modelId="{FF6FBE9A-48BD-40DE-A5C8-8E2D27CBB288}" type="pres">
      <dgm:prSet presAssocID="{1AC9F8DF-6836-4799-93B0-4EF7E5E09E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70B92BA-955C-441C-B0E2-BB53F6502536}" type="pres">
      <dgm:prSet presAssocID="{1AC9F8DF-6836-4799-93B0-4EF7E5E09ED4}" presName="tile4" presStyleLbl="node1" presStyleIdx="3" presStyleCnt="4"/>
      <dgm:spPr/>
    </dgm:pt>
    <dgm:pt modelId="{8E9B0E76-CADC-47FC-84E7-76A302C04A58}" type="pres">
      <dgm:prSet presAssocID="{1AC9F8DF-6836-4799-93B0-4EF7E5E09E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0593C18-65E4-4BEE-82B7-AA5DEBC340AF}" type="pres">
      <dgm:prSet presAssocID="{1AC9F8DF-6836-4799-93B0-4EF7E5E09ED4}" presName="centerTile" presStyleLbl="fgShp" presStyleIdx="0" presStyleCnt="1" custScaleX="122321" custScaleY="112500">
        <dgm:presLayoutVars>
          <dgm:chMax val="0"/>
          <dgm:chPref val="0"/>
        </dgm:presLayoutVars>
      </dgm:prSet>
      <dgm:spPr/>
    </dgm:pt>
  </dgm:ptLst>
  <dgm:cxnLst>
    <dgm:cxn modelId="{D503AC08-BFCD-4C5F-B4DD-7A3093BE65AC}" srcId="{1AC9F8DF-6836-4799-93B0-4EF7E5E09ED4}" destId="{23DD790C-4391-4878-9771-06952F9CC873}" srcOrd="0" destOrd="0" parTransId="{48DA7F69-F307-4BEA-8A7D-4C06162ABA26}" sibTransId="{FE9E3DFF-B974-4729-9AB8-7D8F3BBF93B5}"/>
    <dgm:cxn modelId="{4370B711-B9D3-45DE-B984-DC2D7547F823}" type="presOf" srcId="{7A4D60E9-99E6-4027-A0CC-AD55DDD97EFB}" destId="{99E7F642-A7DB-481A-951A-3FAE4F90EEB1}" srcOrd="0" destOrd="0" presId="urn:microsoft.com/office/officeart/2005/8/layout/matrix1"/>
    <dgm:cxn modelId="{D033D525-F0CE-42D7-9FD8-31D9DA9B1DB5}" type="presOf" srcId="{CB0F3416-5665-4690-B65A-1287AA762D64}" destId="{5AA44CFE-C001-429E-AB03-47745D57BF6D}" srcOrd="0" destOrd="0" presId="urn:microsoft.com/office/officeart/2005/8/layout/matrix1"/>
    <dgm:cxn modelId="{A40EB337-42C8-4707-9281-B1F1A2312C83}" type="presOf" srcId="{E7513CEB-651D-4802-8643-C6B160DF5FBD}" destId="{83D36370-5B5A-4A8F-BFB0-E34C7C2F8E53}" srcOrd="0" destOrd="0" presId="urn:microsoft.com/office/officeart/2005/8/layout/matrix1"/>
    <dgm:cxn modelId="{F836AC3C-984B-4757-B018-309FEBCDE35B}" type="presOf" srcId="{E7513CEB-651D-4802-8643-C6B160DF5FBD}" destId="{B4BDD67E-D80B-43A3-96C0-D99974C90D53}" srcOrd="1" destOrd="0" presId="urn:microsoft.com/office/officeart/2005/8/layout/matrix1"/>
    <dgm:cxn modelId="{C952FB77-CA8E-40FE-B2AD-A1D7A2FE0F86}" type="presOf" srcId="{674B7DBE-D790-43C5-8A30-2BF7A5614823}" destId="{8E9B0E76-CADC-47FC-84E7-76A302C04A58}" srcOrd="1" destOrd="0" presId="urn:microsoft.com/office/officeart/2005/8/layout/matrix1"/>
    <dgm:cxn modelId="{07E1588E-AAD0-4675-8D81-D64100EA1A12}" type="presOf" srcId="{7A4D60E9-99E6-4027-A0CC-AD55DDD97EFB}" destId="{FF6FBE9A-48BD-40DE-A5C8-8E2D27CBB288}" srcOrd="1" destOrd="0" presId="urn:microsoft.com/office/officeart/2005/8/layout/matrix1"/>
    <dgm:cxn modelId="{E3AE6A93-7ED7-440C-A9DD-B67C34EA23E9}" srcId="{23DD790C-4391-4878-9771-06952F9CC873}" destId="{E7513CEB-651D-4802-8643-C6B160DF5FBD}" srcOrd="1" destOrd="0" parTransId="{CCE3DFB6-A408-48FE-9DB6-B737C2B5C6DA}" sibTransId="{EB784AE2-7B38-4B54-B1E5-7160C9C01AD7}"/>
    <dgm:cxn modelId="{C03F1495-7EDA-4C0F-9EBA-46282FD2FE78}" type="presOf" srcId="{CB0F3416-5665-4690-B65A-1287AA762D64}" destId="{651BB6EC-8121-4753-A958-9944DA62E6E4}" srcOrd="1" destOrd="0" presId="urn:microsoft.com/office/officeart/2005/8/layout/matrix1"/>
    <dgm:cxn modelId="{5E74CAA5-2DB9-458B-8405-1E32CCF5CD02}" type="presOf" srcId="{1AC9F8DF-6836-4799-93B0-4EF7E5E09ED4}" destId="{F2BE16E2-0503-4DB6-AFA7-8C0BE66D7FE4}" srcOrd="0" destOrd="0" presId="urn:microsoft.com/office/officeart/2005/8/layout/matrix1"/>
    <dgm:cxn modelId="{828C6FB0-801F-45B2-82FD-55C538A850BF}" srcId="{23DD790C-4391-4878-9771-06952F9CC873}" destId="{CB0F3416-5665-4690-B65A-1287AA762D64}" srcOrd="0" destOrd="0" parTransId="{0FCDC7F1-5BE6-4ACD-9B06-2CC5A7448E58}" sibTransId="{F22483D4-F8C5-416F-8D00-DBC4E1A44B74}"/>
    <dgm:cxn modelId="{57BDFABD-8FA2-4B5B-B8BE-7F64197E2F42}" type="presOf" srcId="{23DD790C-4391-4878-9771-06952F9CC873}" destId="{90593C18-65E4-4BEE-82B7-AA5DEBC340AF}" srcOrd="0" destOrd="0" presId="urn:microsoft.com/office/officeart/2005/8/layout/matrix1"/>
    <dgm:cxn modelId="{AC6B71C5-7B31-4E46-AC1D-3FF188D1A979}" type="presOf" srcId="{674B7DBE-D790-43C5-8A30-2BF7A5614823}" destId="{570B92BA-955C-441C-B0E2-BB53F6502536}" srcOrd="0" destOrd="0" presId="urn:microsoft.com/office/officeart/2005/8/layout/matrix1"/>
    <dgm:cxn modelId="{85C81BD1-9C79-4AA0-8B52-E9405B6B442E}" srcId="{23DD790C-4391-4878-9771-06952F9CC873}" destId="{7A4D60E9-99E6-4027-A0CC-AD55DDD97EFB}" srcOrd="2" destOrd="0" parTransId="{AFE54C23-D42E-4ECE-8E93-71610C07855D}" sibTransId="{482548CB-DBCF-417C-A415-7CA54E3542AF}"/>
    <dgm:cxn modelId="{21C87CEB-7E9C-4380-9460-515D5AD7B6DF}" srcId="{23DD790C-4391-4878-9771-06952F9CC873}" destId="{674B7DBE-D790-43C5-8A30-2BF7A5614823}" srcOrd="3" destOrd="0" parTransId="{CAD1753B-F97C-47FB-B5FD-5E124F4CD9DF}" sibTransId="{11BBC928-0C64-4CF8-BBBE-04D373AD86DE}"/>
    <dgm:cxn modelId="{F51EC01E-3858-4772-B214-ECF2E2114B8C}" type="presParOf" srcId="{F2BE16E2-0503-4DB6-AFA7-8C0BE66D7FE4}" destId="{BD33E834-5435-4DF2-89AF-393A634FF133}" srcOrd="0" destOrd="0" presId="urn:microsoft.com/office/officeart/2005/8/layout/matrix1"/>
    <dgm:cxn modelId="{C711B548-1AAA-4D51-A1A1-9AA062A29204}" type="presParOf" srcId="{BD33E834-5435-4DF2-89AF-393A634FF133}" destId="{5AA44CFE-C001-429E-AB03-47745D57BF6D}" srcOrd="0" destOrd="0" presId="urn:microsoft.com/office/officeart/2005/8/layout/matrix1"/>
    <dgm:cxn modelId="{8AD2AB70-FF7A-48E5-8EB0-512EF7551D68}" type="presParOf" srcId="{BD33E834-5435-4DF2-89AF-393A634FF133}" destId="{651BB6EC-8121-4753-A958-9944DA62E6E4}" srcOrd="1" destOrd="0" presId="urn:microsoft.com/office/officeart/2005/8/layout/matrix1"/>
    <dgm:cxn modelId="{E5FF7CC8-05A0-4B71-9E05-F5C1A0DA04F8}" type="presParOf" srcId="{BD33E834-5435-4DF2-89AF-393A634FF133}" destId="{83D36370-5B5A-4A8F-BFB0-E34C7C2F8E53}" srcOrd="2" destOrd="0" presId="urn:microsoft.com/office/officeart/2005/8/layout/matrix1"/>
    <dgm:cxn modelId="{A5B20586-5533-4A01-8743-91F284A61443}" type="presParOf" srcId="{BD33E834-5435-4DF2-89AF-393A634FF133}" destId="{B4BDD67E-D80B-43A3-96C0-D99974C90D53}" srcOrd="3" destOrd="0" presId="urn:microsoft.com/office/officeart/2005/8/layout/matrix1"/>
    <dgm:cxn modelId="{DE912782-DE28-466C-B874-C3F4036A5E95}" type="presParOf" srcId="{BD33E834-5435-4DF2-89AF-393A634FF133}" destId="{99E7F642-A7DB-481A-951A-3FAE4F90EEB1}" srcOrd="4" destOrd="0" presId="urn:microsoft.com/office/officeart/2005/8/layout/matrix1"/>
    <dgm:cxn modelId="{EE586831-4DAA-4575-A0F3-D35087788247}" type="presParOf" srcId="{BD33E834-5435-4DF2-89AF-393A634FF133}" destId="{FF6FBE9A-48BD-40DE-A5C8-8E2D27CBB288}" srcOrd="5" destOrd="0" presId="urn:microsoft.com/office/officeart/2005/8/layout/matrix1"/>
    <dgm:cxn modelId="{BE8AF3EE-0DD7-48D5-BEA4-C862B9F95719}" type="presParOf" srcId="{BD33E834-5435-4DF2-89AF-393A634FF133}" destId="{570B92BA-955C-441C-B0E2-BB53F6502536}" srcOrd="6" destOrd="0" presId="urn:microsoft.com/office/officeart/2005/8/layout/matrix1"/>
    <dgm:cxn modelId="{A3DBE541-D7B6-4781-97ED-D953C291B36B}" type="presParOf" srcId="{BD33E834-5435-4DF2-89AF-393A634FF133}" destId="{8E9B0E76-CADC-47FC-84E7-76A302C04A58}" srcOrd="7" destOrd="0" presId="urn:microsoft.com/office/officeart/2005/8/layout/matrix1"/>
    <dgm:cxn modelId="{0D6C8120-872C-41AC-B0F6-6C5E6A0491DD}" type="presParOf" srcId="{F2BE16E2-0503-4DB6-AFA7-8C0BE66D7FE4}" destId="{90593C18-65E4-4BEE-82B7-AA5DEBC340AF}" srcOrd="1" destOrd="0" presId="urn:microsoft.com/office/officeart/2005/8/layout/matrix1"/>
  </dgm:cxnLst>
  <dgm:bg/>
  <dgm:whole>
    <a:ln>
      <a:solidFill>
        <a:srgbClr val="00CC0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44CFE-C001-429E-AB03-47745D57BF6D}">
      <dsp:nvSpPr>
        <dsp:cNvPr id="0" name=""/>
        <dsp:cNvSpPr/>
      </dsp:nvSpPr>
      <dsp:spPr>
        <a:xfrm rot="16200000">
          <a:off x="704504" y="-704504"/>
          <a:ext cx="2187423" cy="3596433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00CC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rgbClr val="FFFFFF"/>
              </a:solidFill>
              <a:latin typeface="Trebuchet MS"/>
              <a:ea typeface="+mn-ea"/>
              <a:cs typeface="+mn-cs"/>
            </a:rPr>
            <a:t>LES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rgbClr val="FFFFFF"/>
              </a:solidFill>
              <a:latin typeface="Trebuchet MS"/>
              <a:ea typeface="+mn-ea"/>
              <a:cs typeface="+mn-cs"/>
            </a:rPr>
            <a:t> ADHESIONS</a:t>
          </a:r>
        </a:p>
      </dsp:txBody>
      <dsp:txXfrm rot="5400000">
        <a:off x="-1" y="80087"/>
        <a:ext cx="3596433" cy="1560481"/>
      </dsp:txXfrm>
    </dsp:sp>
    <dsp:sp modelId="{83D36370-5B5A-4A8F-BFB0-E34C7C2F8E53}">
      <dsp:nvSpPr>
        <dsp:cNvPr id="0" name=""/>
        <dsp:cNvSpPr/>
      </dsp:nvSpPr>
      <dsp:spPr>
        <a:xfrm>
          <a:off x="3596433" y="9559"/>
          <a:ext cx="3596433" cy="2187423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rgbClr val="FFFFFF"/>
              </a:solidFill>
              <a:latin typeface="Trebuchet MS"/>
              <a:ea typeface="+mn-ea"/>
              <a:cs typeface="+mn-cs"/>
            </a:rPr>
            <a:t>LES VENTES ADDITIONNELLES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rgbClr val="FFFFFF"/>
              </a:solidFill>
              <a:latin typeface="Trebuchet MS"/>
              <a:ea typeface="+mn-ea"/>
              <a:cs typeface="+mn-cs"/>
            </a:rPr>
            <a:t>RECETTES D’ACTIVITES</a:t>
          </a:r>
        </a:p>
      </dsp:txBody>
      <dsp:txXfrm>
        <a:off x="3596433" y="9559"/>
        <a:ext cx="3516347" cy="1640567"/>
      </dsp:txXfrm>
    </dsp:sp>
    <dsp:sp modelId="{99E7F642-A7DB-481A-951A-3FAE4F90EEB1}">
      <dsp:nvSpPr>
        <dsp:cNvPr id="0" name=""/>
        <dsp:cNvSpPr/>
      </dsp:nvSpPr>
      <dsp:spPr>
        <a:xfrm rot="10800000">
          <a:off x="0" y="2187423"/>
          <a:ext cx="3596433" cy="2187423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rgbClr val="FFFFFF"/>
              </a:solidFill>
              <a:latin typeface="Trebuchet MS"/>
              <a:ea typeface="+mn-ea"/>
              <a:cs typeface="+mn-cs"/>
            </a:rPr>
            <a:t>LES AIDES FINANCIERES PUBLIQUES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rgbClr val="FFFFFF"/>
              </a:solidFill>
              <a:latin typeface="Trebuchet MS"/>
              <a:ea typeface="+mn-ea"/>
              <a:cs typeface="+mn-cs"/>
            </a:rPr>
            <a:t>SUBVENTIONS</a:t>
          </a:r>
        </a:p>
      </dsp:txBody>
      <dsp:txXfrm rot="10800000">
        <a:off x="80086" y="2734279"/>
        <a:ext cx="3516347" cy="1640567"/>
      </dsp:txXfrm>
    </dsp:sp>
    <dsp:sp modelId="{570B92BA-955C-441C-B0E2-BB53F6502536}">
      <dsp:nvSpPr>
        <dsp:cNvPr id="0" name=""/>
        <dsp:cNvSpPr/>
      </dsp:nvSpPr>
      <dsp:spPr>
        <a:xfrm rot="5400000">
          <a:off x="4300937" y="1482918"/>
          <a:ext cx="2187423" cy="3596433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rgbClr val="FFFFFF"/>
              </a:solidFill>
              <a:latin typeface="Trebuchet MS"/>
              <a:ea typeface="+mn-ea"/>
              <a:cs typeface="+mn-cs"/>
            </a:rPr>
            <a:t>LES AIDES FINANCIERES PRIVEES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rgbClr val="FFFFFF"/>
              </a:solidFill>
              <a:latin typeface="Trebuchet MS"/>
              <a:ea typeface="+mn-ea"/>
              <a:cs typeface="+mn-cs"/>
            </a:rPr>
            <a:t> SPONSORING/MECENAT</a:t>
          </a:r>
        </a:p>
      </dsp:txBody>
      <dsp:txXfrm rot="-5400000">
        <a:off x="3596432" y="2734279"/>
        <a:ext cx="3596433" cy="1560481"/>
      </dsp:txXfrm>
    </dsp:sp>
    <dsp:sp modelId="{90593C18-65E4-4BEE-82B7-AA5DEBC340AF}">
      <dsp:nvSpPr>
        <dsp:cNvPr id="0" name=""/>
        <dsp:cNvSpPr/>
      </dsp:nvSpPr>
      <dsp:spPr>
        <a:xfrm>
          <a:off x="2276675" y="1572210"/>
          <a:ext cx="2639515" cy="1230425"/>
        </a:xfrm>
        <a:prstGeom prst="roundRect">
          <a:avLst/>
        </a:prstGeom>
        <a:solidFill>
          <a:srgbClr val="E30613">
            <a:tint val="6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rPr>
            <a:t>REVENUS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rPr>
            <a:t>des CLUBS</a:t>
          </a:r>
        </a:p>
      </dsp:txBody>
      <dsp:txXfrm>
        <a:off x="2336739" y="1632274"/>
        <a:ext cx="2519387" cy="1110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31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29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88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98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108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59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57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903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14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189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22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328D8-4E1A-43CD-8B6B-B1A3D2CF4942}" type="datetimeFigureOut">
              <a:rPr lang="fr-FR" smtClean="0"/>
              <a:pPr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88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alplace.fr/guides/facture-association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amma.app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OGO LIGUE OCCITANIE RUGB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59562" y="313592"/>
            <a:ext cx="1269024" cy="1269024"/>
          </a:xfrm>
          <a:prstGeom prst="rect">
            <a:avLst/>
          </a:prstGeom>
        </p:spPr>
      </p:pic>
      <p:pic>
        <p:nvPicPr>
          <p:cNvPr id="5" name="Image 4" descr="LOGO FF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238" y="5175737"/>
            <a:ext cx="1312984" cy="1312984"/>
          </a:xfrm>
          <a:prstGeom prst="rect">
            <a:avLst/>
          </a:prstGeom>
        </p:spPr>
      </p:pic>
      <p:pic>
        <p:nvPicPr>
          <p:cNvPr id="3" name="Image 2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2D516A65-E577-CC5C-B144-A3C23C37C2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" y="0"/>
            <a:ext cx="12188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54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EC6DEB-4D53-18C2-F52C-786E62E6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17FDBD-088C-CCA0-8F58-F197D600E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3" y="1055834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CC"/>
                </a:solidFill>
                <a:latin typeface="Bahnschrift" pitchFamily="34" charset="0"/>
              </a:rPr>
              <a:t>LE MECENAT, SPONSORING, DE QUOI PARLE-T-ON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01B900-5F23-7221-0D26-94CFB274AE2D}"/>
              </a:ext>
            </a:extLst>
          </p:cNvPr>
          <p:cNvSpPr/>
          <p:nvPr/>
        </p:nvSpPr>
        <p:spPr>
          <a:xfrm>
            <a:off x="11441448" y="6307030"/>
            <a:ext cx="6495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P4.2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8" name="Image 7" descr="Une image contenant texte, capture d’écran, Police, cercle&#10;&#10;Description générée automatiquement">
            <a:extLst>
              <a:ext uri="{FF2B5EF4-FFF2-40B4-BE49-F238E27FC236}">
                <a16:creationId xmlns:a16="http://schemas.microsoft.com/office/drawing/2014/main" id="{14BEC7C9-D9A3-92FB-858C-1A8D18D71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54" y="1786656"/>
            <a:ext cx="9999291" cy="4748085"/>
          </a:xfrm>
          <a:prstGeom prst="rect">
            <a:avLst/>
          </a:prstGeom>
        </p:spPr>
      </p:pic>
      <p:pic>
        <p:nvPicPr>
          <p:cNvPr id="9" name="Image 8" descr="IMG MECENAT OU SPONSOR.png">
            <a:extLst>
              <a:ext uri="{FF2B5EF4-FFF2-40B4-BE49-F238E27FC236}">
                <a16:creationId xmlns:a16="http://schemas.microsoft.com/office/drawing/2014/main" id="{9DFD739E-85A8-3051-51EC-E96FF24252A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34240" y="150860"/>
            <a:ext cx="1922809" cy="100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513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8873" y="1055834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CC"/>
                </a:solidFill>
                <a:latin typeface="Bahnschrift" pitchFamily="34" charset="0"/>
              </a:rPr>
              <a:t>AVANTAGE FISCAL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8350" y="2004413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Le MECENAT permet une REDUCTION D’IMPÔTS égale à </a:t>
            </a:r>
            <a:r>
              <a:rPr lang="fr-FR" sz="2000" b="1" dirty="0">
                <a:latin typeface="Trebuchet MS" pitchFamily="34" charset="0"/>
              </a:rPr>
              <a:t>60 %</a:t>
            </a:r>
            <a:r>
              <a:rPr lang="fr-FR" sz="2000" dirty="0">
                <a:latin typeface="Trebuchet MS" pitchFamily="34" charset="0"/>
              </a:rPr>
              <a:t> du montant du don pris dans la limite de 20 000 €uros ou 0,5 % du chiffre d’affaires HT lorsque ce dernier est plus élevé.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Exemples : Un don de   100 €uros ne revient à l’entreprise qu’à   40 €uros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                 Un don de 1000 €uros ne revient à l’entreprise qu’à  400 €uros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                 Un don de 5000 €uros ne revient à l’entreprise qu’à 2000 €uros</a:t>
            </a: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pic>
        <p:nvPicPr>
          <p:cNvPr id="4" name="Image 3" descr="IMG MECEN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66940" y="238340"/>
            <a:ext cx="2916349" cy="8838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A285AA-7810-A817-BF70-EAA9AC90B484}"/>
              </a:ext>
            </a:extLst>
          </p:cNvPr>
          <p:cNvSpPr/>
          <p:nvPr/>
        </p:nvSpPr>
        <p:spPr>
          <a:xfrm>
            <a:off x="11540836" y="6307030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P7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7665" y="923949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CC"/>
                </a:solidFill>
                <a:latin typeface="Bahnschrift" pitchFamily="34" charset="0"/>
              </a:rPr>
              <a:t>NECESSITE D’EMETTRE UN CERFA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5935" y="1863736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Le formulaire (</a:t>
            </a:r>
            <a:r>
              <a:rPr lang="fr-FR" sz="2000" dirty="0" err="1">
                <a:latin typeface="Trebuchet MS" pitchFamily="34" charset="0"/>
              </a:rPr>
              <a:t>Cerfa</a:t>
            </a:r>
            <a:r>
              <a:rPr lang="fr-FR" sz="2000" dirty="0">
                <a:latin typeface="Trebuchet MS" pitchFamily="34" charset="0"/>
              </a:rPr>
              <a:t> n° 16216*01) est délivré par le club bénéficiaire du don à l'entreprise qui lui a fait ce don.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endParaRPr lang="fr-FR" sz="2000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Les clubs doivent donc déclarer à l’administration fiscale : :</a:t>
            </a:r>
          </a:p>
          <a:p>
            <a:pPr marL="18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      -  Le montant global des dons et versements mentionnés sur les reçus,</a:t>
            </a:r>
          </a:p>
          <a:p>
            <a:pPr marL="18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      -  Le nombre de reçus délivrés.</a:t>
            </a:r>
          </a:p>
          <a:p>
            <a:pPr marL="18000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pic>
        <p:nvPicPr>
          <p:cNvPr id="4" name="Image 3" descr="IMG MECEN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66940" y="238340"/>
            <a:ext cx="2916349" cy="8838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ABBCFE3-0BC5-EBD5-23EB-F75A3613227F}"/>
              </a:ext>
            </a:extLst>
          </p:cNvPr>
          <p:cNvSpPr/>
          <p:nvPr/>
        </p:nvSpPr>
        <p:spPr>
          <a:xfrm>
            <a:off x="11540836" y="6307030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P8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4440" y="1453468"/>
            <a:ext cx="10889673" cy="838524"/>
          </a:xfrm>
        </p:spPr>
        <p:txBody>
          <a:bodyPr>
            <a:noAutofit/>
          </a:bodyPr>
          <a:lstStyle/>
          <a:p>
            <a:pPr algn="just"/>
            <a:r>
              <a:rPr lang="fr-FR" sz="3200" dirty="0">
                <a:solidFill>
                  <a:srgbClr val="0000CC"/>
                </a:solidFill>
                <a:latin typeface="Bahnschrift" pitchFamily="34" charset="0"/>
              </a:rPr>
              <a:t>NECESSITE DE FORMALISER UN CONTRAT OU UNE CONVENTION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450612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Il est vivement conseillé également de formaliser un contrat ou une convention de MECENAT même si ce n’est pas obligatoire.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 </a:t>
            </a: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pic>
        <p:nvPicPr>
          <p:cNvPr id="4" name="Image 3" descr="IMG MECEN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66940" y="238340"/>
            <a:ext cx="2916349" cy="8838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F850BB9-1896-1AF9-B47E-76D6D6B9DE6D}"/>
              </a:ext>
            </a:extLst>
          </p:cNvPr>
          <p:cNvSpPr/>
          <p:nvPr/>
        </p:nvSpPr>
        <p:spPr>
          <a:xfrm>
            <a:off x="11540836" y="6307030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P9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6646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8050" y="1269872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CC"/>
                </a:solidFill>
                <a:latin typeface="Trebuchet MS" pitchFamily="34" charset="0"/>
              </a:rPr>
              <a:t>CE QU’IL FAUT RETENIR SUR LE MECENAT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8350" y="2004413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2000" dirty="0">
                <a:latin typeface="Trebuchet MS" pitchFamily="34" charset="0"/>
              </a:rPr>
              <a:t> </a:t>
            </a:r>
          </a:p>
          <a:p>
            <a:pPr algn="just">
              <a:buFontTx/>
              <a:buChar char="-"/>
            </a:pPr>
            <a:r>
              <a:rPr lang="fr-FR" sz="2000" dirty="0">
                <a:latin typeface="Trebuchet MS" pitchFamily="34" charset="0"/>
              </a:rPr>
              <a:t>Absence de contrepartie publicitaire sur le ou les produits et services de l’entreprise</a:t>
            </a:r>
          </a:p>
          <a:p>
            <a:pPr algn="just">
              <a:buFontTx/>
              <a:buChar char="-"/>
            </a:pPr>
            <a:r>
              <a:rPr lang="fr-FR" sz="2000" dirty="0">
                <a:latin typeface="Trebuchet MS" pitchFamily="34" charset="0"/>
              </a:rPr>
              <a:t>L’association doit être d’intérêt général</a:t>
            </a:r>
          </a:p>
          <a:p>
            <a:pPr algn="just">
              <a:buFontTx/>
              <a:buChar char="-"/>
            </a:pPr>
            <a:r>
              <a:rPr lang="fr-FR" sz="2000" dirty="0">
                <a:latin typeface="Trebuchet MS" pitchFamily="34" charset="0"/>
              </a:rPr>
              <a:t>Délivrance d’un reçu fiscal pour réduction d’impôts</a:t>
            </a:r>
          </a:p>
          <a:p>
            <a:pPr algn="just">
              <a:buFontTx/>
              <a:buChar char="-"/>
            </a:pPr>
            <a:r>
              <a:rPr lang="fr-FR" sz="2000" dirty="0">
                <a:latin typeface="Trebuchet MS" pitchFamily="34" charset="0"/>
              </a:rPr>
              <a:t>Convention de MECENAT même </a:t>
            </a:r>
            <a:r>
              <a:rPr lang="fr-FR" sz="2000">
                <a:latin typeface="Trebuchet MS" pitchFamily="34" charset="0"/>
              </a:rPr>
              <a:t>si elle n’est </a:t>
            </a:r>
            <a:r>
              <a:rPr lang="fr-FR" sz="2000" dirty="0">
                <a:latin typeface="Trebuchet MS" pitchFamily="34" charset="0"/>
              </a:rPr>
              <a:t>pas obligatoire</a:t>
            </a:r>
          </a:p>
        </p:txBody>
      </p:sp>
      <p:pic>
        <p:nvPicPr>
          <p:cNvPr id="4" name="Image 3" descr="IMG MECEN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66940" y="238340"/>
            <a:ext cx="2916349" cy="8838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B1BBCD-0101-DA32-540B-C257921F240F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P10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1163" y="1039316"/>
            <a:ext cx="10889673" cy="838524"/>
          </a:xfrm>
        </p:spPr>
        <p:txBody>
          <a:bodyPr>
            <a:noAutofit/>
          </a:bodyPr>
          <a:lstStyle/>
          <a:p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Bahnschrift" pitchFamily="34" charset="0"/>
                <a:ea typeface="+mj-ea"/>
                <a:cs typeface="+mj-cs"/>
              </a:rPr>
              <a:t>LE PARTENARIAT, UN SOUTIEN AVEC CONTREPARTIE </a:t>
            </a:r>
            <a:endParaRPr lang="fr-FR" sz="3200" dirty="0">
              <a:latin typeface="Bahnschrift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D7CF4B-49F7-818D-7B7C-4FD7AA73FBE2}"/>
              </a:ext>
            </a:extLst>
          </p:cNvPr>
          <p:cNvSpPr/>
          <p:nvPr/>
        </p:nvSpPr>
        <p:spPr>
          <a:xfrm>
            <a:off x="1209869" y="1458578"/>
            <a:ext cx="1058340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0"/>
            <a:endParaRPr lang="fr-FR" sz="2800" b="1" dirty="0">
              <a:solidFill>
                <a:srgbClr val="000000"/>
              </a:solidFill>
              <a:latin typeface="Trebuchet MS"/>
            </a:endParaRPr>
          </a:p>
          <a:p>
            <a:pPr algn="just"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r>
              <a:rPr lang="fr-FR" b="1" dirty="0">
                <a:solidFill>
                  <a:srgbClr val="000000"/>
                </a:solidFill>
                <a:latin typeface="Trebuchet MS"/>
              </a:rPr>
              <a:t>Définition du parrainage ou sponsoring</a:t>
            </a:r>
          </a:p>
          <a:p>
            <a:pPr marL="180000" algn="just" defTabSz="914330"/>
            <a:r>
              <a:rPr lang="fr-FR" dirty="0">
                <a:solidFill>
                  <a:srgbClr val="000000"/>
                </a:solidFill>
                <a:latin typeface="Trebuchet MS"/>
              </a:rPr>
              <a:t>Le parrainage (ou sponsoring) est un soutien apporté à une manifestation, à une personne, à un produit ou à une organisation par une entreprise en vue d'en retirer un bénéfice direct.</a:t>
            </a:r>
          </a:p>
          <a:p>
            <a:pPr marL="180000" defTabSz="914330"/>
            <a:r>
              <a:rPr lang="fr-FR" dirty="0">
                <a:solidFill>
                  <a:srgbClr val="000000"/>
                </a:solidFill>
                <a:latin typeface="Trebuchet MS"/>
              </a:rPr>
              <a:t>Il s'agit donc d'un acte commercial de la part de l'entreprise</a:t>
            </a:r>
          </a:p>
          <a:p>
            <a:pPr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algn="just"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endParaRPr lang="fr-FR" b="1" dirty="0">
              <a:solidFill>
                <a:srgbClr val="000000"/>
              </a:solidFill>
              <a:latin typeface="Trebuchet MS"/>
            </a:endParaRPr>
          </a:p>
          <a:p>
            <a:pPr defTabSz="914330"/>
            <a:endParaRPr lang="fr-FR" dirty="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" name="Pentagone régulier 10">
            <a:extLst>
              <a:ext uri="{FF2B5EF4-FFF2-40B4-BE49-F238E27FC236}">
                <a16:creationId xmlns:a16="http://schemas.microsoft.com/office/drawing/2014/main" id="{F79302AE-6520-2311-9733-E1EA8616E3D6}"/>
              </a:ext>
            </a:extLst>
          </p:cNvPr>
          <p:cNvSpPr/>
          <p:nvPr/>
        </p:nvSpPr>
        <p:spPr>
          <a:xfrm>
            <a:off x="1209869" y="3422334"/>
            <a:ext cx="3020009" cy="2230017"/>
          </a:xfrm>
          <a:prstGeom prst="pentagon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ENTREPRISE</a:t>
            </a:r>
          </a:p>
          <a:p>
            <a:pPr marL="0" marR="0" lvl="0" indent="0" algn="ctr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SPONSOR</a:t>
            </a:r>
          </a:p>
        </p:txBody>
      </p:sp>
      <p:sp>
        <p:nvSpPr>
          <p:cNvPr id="5" name="Pentagone régulier 8">
            <a:extLst>
              <a:ext uri="{FF2B5EF4-FFF2-40B4-BE49-F238E27FC236}">
                <a16:creationId xmlns:a16="http://schemas.microsoft.com/office/drawing/2014/main" id="{1871F4FB-26A1-8371-39E6-60C153DDF775}"/>
              </a:ext>
            </a:extLst>
          </p:cNvPr>
          <p:cNvSpPr/>
          <p:nvPr/>
        </p:nvSpPr>
        <p:spPr>
          <a:xfrm>
            <a:off x="8614641" y="3422334"/>
            <a:ext cx="3020009" cy="2230017"/>
          </a:xfrm>
          <a:prstGeom prst="pentagon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ORGANISATION</a:t>
            </a:r>
          </a:p>
          <a:p>
            <a:pPr marL="0" marR="0" lvl="0" indent="0" algn="ctr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PERSONNE</a:t>
            </a:r>
          </a:p>
          <a:p>
            <a:pPr marL="0" marR="0" lvl="0" indent="0" algn="ctr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MANIFESTATION</a:t>
            </a:r>
          </a:p>
          <a:p>
            <a:pPr marL="0" marR="0" lvl="0" indent="0" algn="ctr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PRODUIT</a:t>
            </a:r>
          </a:p>
        </p:txBody>
      </p:sp>
      <p:sp>
        <p:nvSpPr>
          <p:cNvPr id="6" name="Pentagone 12">
            <a:extLst>
              <a:ext uri="{FF2B5EF4-FFF2-40B4-BE49-F238E27FC236}">
                <a16:creationId xmlns:a16="http://schemas.microsoft.com/office/drawing/2014/main" id="{CE4F4B21-CDAF-1168-CF8B-0850E060C527}"/>
              </a:ext>
            </a:extLst>
          </p:cNvPr>
          <p:cNvSpPr/>
          <p:nvPr/>
        </p:nvSpPr>
        <p:spPr>
          <a:xfrm>
            <a:off x="4553339" y="3387012"/>
            <a:ext cx="3769567" cy="989045"/>
          </a:xfrm>
          <a:prstGeom prst="homePlate">
            <a:avLst/>
          </a:prstGeom>
          <a:solidFill>
            <a:srgbClr val="0000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SOUTIEN : financier, en nature, compétence, technologique</a:t>
            </a:r>
          </a:p>
        </p:txBody>
      </p:sp>
      <p:sp>
        <p:nvSpPr>
          <p:cNvPr id="8" name="Pentagone 13">
            <a:extLst>
              <a:ext uri="{FF2B5EF4-FFF2-40B4-BE49-F238E27FC236}">
                <a16:creationId xmlns:a16="http://schemas.microsoft.com/office/drawing/2014/main" id="{B66E4C98-5B25-9D87-E800-683D1EC98A5D}"/>
              </a:ext>
            </a:extLst>
          </p:cNvPr>
          <p:cNvSpPr/>
          <p:nvPr/>
        </p:nvSpPr>
        <p:spPr>
          <a:xfrm rot="10800000">
            <a:off x="4553339" y="4793934"/>
            <a:ext cx="3769567" cy="989045"/>
          </a:xfrm>
          <a:prstGeom prst="homePlat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marL="0" marR="0" lvl="0" indent="0" algn="ctr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CONTREPARTIE : image, notoriété, vente de  produits, relations publiques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557F43-D621-9AD0-2553-F5630A5DFC00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P11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7811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7774" y="1112947"/>
            <a:ext cx="10889673" cy="838524"/>
          </a:xfrm>
        </p:spPr>
        <p:txBody>
          <a:bodyPr>
            <a:noAutofit/>
          </a:bodyPr>
          <a:lstStyle/>
          <a:p>
            <a:r>
              <a:rPr lang="fr-CA" sz="3200" cap="all" dirty="0">
                <a:solidFill>
                  <a:srgbClr val="0000CC"/>
                </a:solidFill>
                <a:latin typeface="Trebuchet MS" pitchFamily="34" charset="0"/>
              </a:rPr>
              <a:t>LE SPONSORING : DE QUOI S’AGIT-IL ?</a:t>
            </a:r>
            <a:endParaRPr lang="fr-FR" sz="3200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7774" y="1951471"/>
            <a:ext cx="10756451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Le SPONSORING fait référence à l’ensemble des aides apportées par un partenaire à une entreprise, un événement ou une personne. Ce soutien peut être financier ou matériel.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endParaRPr lang="fr-FR" sz="1000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Dans la pratique, le </a:t>
            </a:r>
            <a:r>
              <a:rPr lang="fr-FR" sz="2000" b="1" dirty="0">
                <a:latin typeface="Trebuchet MS" pitchFamily="34" charset="0"/>
              </a:rPr>
              <a:t>SPONSORING</a:t>
            </a:r>
            <a:r>
              <a:rPr lang="fr-FR" sz="2000" dirty="0">
                <a:latin typeface="Trebuchet MS" pitchFamily="34" charset="0"/>
              </a:rPr>
              <a:t> est assimilé à un </a:t>
            </a:r>
            <a:r>
              <a:rPr lang="fr-FR" sz="2000" b="1" dirty="0">
                <a:latin typeface="Trebuchet MS" pitchFamily="34" charset="0"/>
              </a:rPr>
              <a:t>INVESTISSEMENT.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1200" b="1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Si les conditions sont remplies, les sommes versées au titre du sponsoring sont </a:t>
            </a:r>
            <a:r>
              <a:rPr lang="fr-FR" sz="2000" b="1" dirty="0">
                <a:latin typeface="Trebuchet MS" pitchFamily="34" charset="0"/>
              </a:rPr>
              <a:t>déductibles des charges d'exploitation</a:t>
            </a:r>
            <a:r>
              <a:rPr lang="fr-FR" sz="2000" dirty="0">
                <a:latin typeface="Trebuchet MS" pitchFamily="34" charset="0"/>
              </a:rPr>
              <a:t> (CGI art. 39-1-7).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  <a:p>
            <a:pPr algn="just">
              <a:buFontTx/>
              <a:buChar char="-"/>
            </a:pPr>
            <a:endParaRPr lang="fr-FR" sz="1200" dirty="0">
              <a:latin typeface="Trebuchet MS" pitchFamily="34" charset="0"/>
            </a:endParaRPr>
          </a:p>
          <a:p>
            <a:pPr algn="just">
              <a:buNone/>
            </a:pPr>
            <a:endParaRPr lang="fr-FR" sz="2000" dirty="0">
              <a:latin typeface="Trebuchet MS" pitchFamily="34" charset="0"/>
            </a:endParaRPr>
          </a:p>
        </p:txBody>
      </p:sp>
      <p:pic>
        <p:nvPicPr>
          <p:cNvPr id="5" name="Image 4" descr="IMG SPONSOR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371" y="284711"/>
            <a:ext cx="2099973" cy="9344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42C865-503D-AAE9-A4FE-88797CC2BCEF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P12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9709" y="1219199"/>
            <a:ext cx="10889673" cy="838524"/>
          </a:xfrm>
        </p:spPr>
        <p:txBody>
          <a:bodyPr>
            <a:noAutofit/>
          </a:bodyPr>
          <a:lstStyle/>
          <a:p>
            <a:r>
              <a:rPr lang="fr-CA" sz="3200" cap="all" dirty="0">
                <a:solidFill>
                  <a:srgbClr val="0000CC"/>
                </a:solidFill>
                <a:latin typeface="Trebuchet MS" pitchFamily="34" charset="0"/>
              </a:rPr>
              <a:t>NECESSITE DE REMETTRE UNE FACTURE</a:t>
            </a:r>
            <a:endParaRPr lang="fr-FR" sz="3200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89709" y="2029235"/>
            <a:ext cx="10756451" cy="3883769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fr-FR" sz="2000" dirty="0">
              <a:latin typeface="Trebuchet MS" pitchFamily="34" charset="0"/>
            </a:endParaRPr>
          </a:p>
          <a:p>
            <a:pPr algn="just">
              <a:buNone/>
            </a:pPr>
            <a:r>
              <a:rPr lang="fr-FR" sz="2000" dirty="0">
                <a:latin typeface="Trebuchet MS" pitchFamily="34" charset="0"/>
              </a:rPr>
              <a:t>Une </a:t>
            </a:r>
            <a:r>
              <a:rPr lang="fr-FR" sz="2000" u="sng" dirty="0">
                <a:latin typeface="Trebuchet MS" pitchFamily="34" charset="0"/>
                <a:hlinkClick r:id="rId3"/>
              </a:rPr>
              <a:t>facture d’association</a:t>
            </a:r>
            <a:r>
              <a:rPr lang="fr-FR" sz="2000" dirty="0">
                <a:latin typeface="Trebuchet MS" pitchFamily="34" charset="0"/>
              </a:rPr>
              <a:t> doit être délivrée pour l’ensemble des fonds perçus.</a:t>
            </a:r>
          </a:p>
          <a:p>
            <a:pPr algn="just"/>
            <a:endParaRPr lang="fr-FR" sz="2000" dirty="0">
              <a:latin typeface="Trebuchet MS" pitchFamily="34" charset="0"/>
            </a:endParaRPr>
          </a:p>
          <a:p>
            <a:pPr algn="just"/>
            <a:endParaRPr lang="fr-FR" sz="2000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kumimoji="0" lang="fr-CA" sz="3200" b="0" i="0" u="none" strike="noStrike" kern="1200" cap="all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NECESSITE DE FORMALISER UN ACCORD DE PARTENARIAT</a:t>
            </a:r>
            <a:endParaRPr lang="fr-FR" sz="2000" dirty="0">
              <a:latin typeface="Trebuchet MS" pitchFamily="34" charset="0"/>
            </a:endParaRPr>
          </a:p>
          <a:p>
            <a:pPr algn="just">
              <a:buNone/>
            </a:pPr>
            <a:endParaRPr lang="fr-FR" sz="2000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000" dirty="0">
                <a:latin typeface="Trebuchet MS" pitchFamily="34" charset="0"/>
              </a:rPr>
              <a:t>Il est également plus que recommandé de formaliser un </a:t>
            </a:r>
            <a:r>
              <a:rPr lang="fr-CA" sz="2000" dirty="0">
                <a:solidFill>
                  <a:srgbClr val="C00000"/>
                </a:solidFill>
                <a:latin typeface="Trebuchet MS" pitchFamily="34" charset="0"/>
              </a:rPr>
              <a:t>accord de sponsoring </a:t>
            </a:r>
            <a:r>
              <a:rPr lang="fr-CA" sz="2000" dirty="0">
                <a:latin typeface="Trebuchet MS" pitchFamily="34" charset="0"/>
              </a:rPr>
              <a:t>qui</a:t>
            </a:r>
            <a:r>
              <a:rPr lang="fr-CA" sz="2000" dirty="0">
                <a:solidFill>
                  <a:srgbClr val="C00000"/>
                </a:solidFill>
                <a:latin typeface="Trebuchet MS" pitchFamily="34" charset="0"/>
              </a:rPr>
              <a:t> </a:t>
            </a:r>
            <a:r>
              <a:rPr lang="fr-CA" sz="2000" dirty="0">
                <a:latin typeface="Trebuchet MS" pitchFamily="34" charset="0"/>
              </a:rPr>
              <a:t>donne lieu à la </a:t>
            </a:r>
            <a:r>
              <a:rPr lang="fr-CA" sz="2000" b="1" dirty="0">
                <a:latin typeface="Trebuchet MS" pitchFamily="34" charset="0"/>
              </a:rPr>
              <a:t>signature d’une convention de partenariat qui définit une contrepartie directe</a:t>
            </a:r>
            <a:r>
              <a:rPr lang="fr-FR" sz="2000" dirty="0">
                <a:latin typeface="Trebuchet MS" pitchFamily="34" charset="0"/>
              </a:rPr>
              <a:t>.</a:t>
            </a:r>
          </a:p>
        </p:txBody>
      </p:sp>
      <p:pic>
        <p:nvPicPr>
          <p:cNvPr id="5" name="Image 4" descr="IMG SPONSOR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3371" y="284711"/>
            <a:ext cx="2099973" cy="9344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EC4931-0E98-5390-5A70-2B7866D916D6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P13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9705" y="1219199"/>
            <a:ext cx="10889673" cy="838524"/>
          </a:xfrm>
        </p:spPr>
        <p:txBody>
          <a:bodyPr>
            <a:noAutofit/>
          </a:bodyPr>
          <a:lstStyle/>
          <a:p>
            <a:r>
              <a:rPr lang="fr-CA" sz="3200" cap="all" dirty="0">
                <a:solidFill>
                  <a:srgbClr val="0000CC"/>
                </a:solidFill>
                <a:latin typeface="Trebuchet MS" pitchFamily="34" charset="0"/>
              </a:rPr>
              <a:t>CE QU’IL FAUT RETENIR SUR LE SPONSORING</a:t>
            </a:r>
            <a:endParaRPr lang="fr-FR" sz="3200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6317" y="2135438"/>
            <a:ext cx="10756451" cy="4424096"/>
          </a:xfrm>
        </p:spPr>
        <p:txBody>
          <a:bodyPr>
            <a:noAutofit/>
          </a:bodyPr>
          <a:lstStyle/>
          <a:p>
            <a:pPr marL="0" marR="180340" lvl="0" indent="0" algn="just">
              <a:lnSpc>
                <a:spcPct val="100000"/>
              </a:lnSpc>
              <a:spcBef>
                <a:spcPts val="0"/>
              </a:spcBef>
              <a:buFont typeface="Bookman Old Style" panose="02050604050505020204" pitchFamily="18" charset="0"/>
              <a:buChar char="-"/>
            </a:pPr>
            <a:r>
              <a:rPr lang="fr-FR" sz="2000" dirty="0">
                <a:solidFill>
                  <a:srgbClr val="0D0D0D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 sponsoring est assimilé à un </a:t>
            </a:r>
            <a:r>
              <a:rPr lang="fr-FR" sz="2000" b="1" dirty="0">
                <a:solidFill>
                  <a:srgbClr val="0D0D0D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INVESTISSEMENT</a:t>
            </a:r>
            <a:r>
              <a:rPr lang="fr-FR" sz="2000" dirty="0">
                <a:solidFill>
                  <a:srgbClr val="0D0D0D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fr-FR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80340" indent="0" algn="just">
              <a:lnSpc>
                <a:spcPct val="100000"/>
              </a:lnSpc>
              <a:spcBef>
                <a:spcPts val="0"/>
              </a:spcBef>
            </a:pP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80340" lvl="0" indent="0" algn="just">
              <a:lnSpc>
                <a:spcPct val="100000"/>
              </a:lnSpc>
              <a:spcBef>
                <a:spcPts val="0"/>
              </a:spcBef>
              <a:buFont typeface="Bookman Old Style" panose="02050604050505020204" pitchFamily="18" charset="0"/>
              <a:buChar char="-"/>
            </a:pPr>
            <a:r>
              <a:rPr lang="fr-FR" sz="2000" dirty="0">
                <a:solidFill>
                  <a:srgbClr val="0D0D0D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Les sommes versées au titre du SPONSORING sont déductibles des charges d’exploitation de l’entreprise.</a:t>
            </a:r>
            <a:endParaRPr lang="fr-FR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80340" indent="0" algn="just">
              <a:lnSpc>
                <a:spcPct val="100000"/>
              </a:lnSpc>
              <a:spcBef>
                <a:spcPts val="0"/>
              </a:spcBef>
            </a:pP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80340" lvl="0" indent="0" algn="just">
              <a:lnSpc>
                <a:spcPct val="100000"/>
              </a:lnSpc>
              <a:spcBef>
                <a:spcPts val="0"/>
              </a:spcBef>
              <a:buFont typeface="Bookman Old Style" panose="02050604050505020204" pitchFamily="18" charset="0"/>
              <a:buChar char="-"/>
            </a:pPr>
            <a:r>
              <a:rPr lang="fr-FR" sz="2000" dirty="0">
                <a:solidFill>
                  <a:srgbClr val="0D0D0D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L’association doit remettre une facture en bonne et due forme à l’entreprise</a:t>
            </a:r>
            <a:endParaRPr lang="fr-FR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80340" indent="0" algn="just">
              <a:lnSpc>
                <a:spcPct val="100000"/>
              </a:lnSpc>
              <a:spcBef>
                <a:spcPts val="0"/>
              </a:spcBef>
            </a:pP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80340" lvl="0" indent="0" algn="just">
              <a:lnSpc>
                <a:spcPct val="100000"/>
              </a:lnSpc>
              <a:spcBef>
                <a:spcPts val="0"/>
              </a:spcBef>
              <a:buFont typeface="Bookman Old Style" panose="02050604050505020204" pitchFamily="18" charset="0"/>
              <a:buChar char="-"/>
            </a:pPr>
            <a:r>
              <a:rPr lang="fr-FR" sz="2000" dirty="0">
                <a:solidFill>
                  <a:srgbClr val="0D0D0D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L’accord de partenariat doit donner lieu à la signature d’un contrat qui définit la contrepartie directe.</a:t>
            </a:r>
            <a:endParaRPr lang="fr-FR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80340" indent="0" algn="just">
              <a:lnSpc>
                <a:spcPct val="100000"/>
              </a:lnSpc>
              <a:spcBef>
                <a:spcPts val="0"/>
              </a:spcBef>
            </a:pP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80340" lvl="0" indent="0" algn="just">
              <a:lnSpc>
                <a:spcPct val="100000"/>
              </a:lnSpc>
              <a:spcBef>
                <a:spcPts val="0"/>
              </a:spcBef>
              <a:buFont typeface="Bookman Old Style" panose="02050604050505020204" pitchFamily="18" charset="0"/>
              <a:buChar char="-"/>
            </a:pPr>
            <a:r>
              <a:rPr lang="fr-FR" sz="2000" dirty="0">
                <a:solidFill>
                  <a:srgbClr val="0D0D0D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 contrepartie doit être proportionnelle au montant des dépenses et justifiable</a:t>
            </a:r>
            <a:endParaRPr lang="fr-FR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</p:txBody>
      </p:sp>
      <p:pic>
        <p:nvPicPr>
          <p:cNvPr id="5" name="Image 4" descr="IMG SPONSOR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371" y="284711"/>
            <a:ext cx="2099973" cy="9344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4903EC-5431-63A5-E9D1-DE3D4C81856F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P14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0819" y="1075625"/>
            <a:ext cx="10889673" cy="838524"/>
          </a:xfrm>
        </p:spPr>
        <p:txBody>
          <a:bodyPr>
            <a:noAutofit/>
          </a:bodyPr>
          <a:lstStyle/>
          <a:p>
            <a:r>
              <a:rPr lang="fr-CA" sz="3200" cap="all" dirty="0">
                <a:solidFill>
                  <a:srgbClr val="0000CC"/>
                </a:solidFill>
                <a:latin typeface="Trebuchet MS" pitchFamily="34" charset="0"/>
              </a:rPr>
              <a:t>MECENAT ou PARRAINAGE ?</a:t>
            </a:r>
            <a:endParaRPr lang="fr-FR" sz="3200" dirty="0">
              <a:solidFill>
                <a:srgbClr val="0000CC"/>
              </a:solidFill>
              <a:latin typeface="Trebuchet MS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1711" y="2025619"/>
            <a:ext cx="10487890" cy="4424096"/>
          </a:xfrm>
        </p:spPr>
        <p:txBody>
          <a:bodyPr>
            <a:noAutofit/>
          </a:bodyPr>
          <a:lstStyle/>
          <a:p>
            <a:pPr marL="0" indent="0" algn="just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000" dirty="0">
                <a:latin typeface="Trebuchet MS" pitchFamily="34" charset="0"/>
              </a:rPr>
              <a:t>Les entreprises qui soutiennent les clubs disposent fiscalement de deux modes de traitements :</a:t>
            </a:r>
            <a:endParaRPr lang="fr-FR" sz="2000" dirty="0">
              <a:latin typeface="Trebuchet MS" pitchFamily="34" charset="0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000" dirty="0">
                <a:latin typeface="Trebuchet MS" pitchFamily="34" charset="0"/>
              </a:rPr>
              <a:t>     - le </a:t>
            </a:r>
            <a:r>
              <a:rPr lang="fr-CA" sz="2000" b="1" dirty="0">
                <a:latin typeface="Trebuchet MS" pitchFamily="34" charset="0"/>
              </a:rPr>
              <a:t>mécénat</a:t>
            </a:r>
            <a:endParaRPr lang="fr-FR" sz="2000" dirty="0">
              <a:latin typeface="Trebuchet MS" pitchFamily="34" charset="0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000" dirty="0">
                <a:latin typeface="Trebuchet MS" pitchFamily="34" charset="0"/>
              </a:rPr>
              <a:t>     - le </a:t>
            </a:r>
            <a:r>
              <a:rPr lang="fr-CA" sz="2000" b="1" dirty="0">
                <a:latin typeface="Trebuchet MS" pitchFamily="34" charset="0"/>
              </a:rPr>
              <a:t>sponsoring</a:t>
            </a:r>
            <a:r>
              <a:rPr lang="fr-CA" sz="2000" dirty="0">
                <a:latin typeface="Trebuchet MS" pitchFamily="34" charset="0"/>
              </a:rPr>
              <a:t> (ou parrainage).</a:t>
            </a: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fr-CA" sz="2000" dirty="0">
              <a:latin typeface="Trebuchet MS" pitchFamily="34" charset="0"/>
            </a:endParaRPr>
          </a:p>
          <a:p>
            <a:pPr marL="0" indent="0" algn="just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000" dirty="0">
                <a:latin typeface="Trebuchet MS" pitchFamily="34" charset="0"/>
              </a:rPr>
              <a:t>Si le </a:t>
            </a:r>
            <a:r>
              <a:rPr lang="fr-CA" sz="2000" b="1" dirty="0">
                <a:latin typeface="Trebuchet MS" pitchFamily="34" charset="0"/>
              </a:rPr>
              <a:t>MECENAT</a:t>
            </a:r>
            <a:r>
              <a:rPr lang="fr-CA" sz="2000" dirty="0">
                <a:latin typeface="Trebuchet MS" pitchFamily="34" charset="0"/>
              </a:rPr>
              <a:t> se traduit par </a:t>
            </a:r>
            <a:r>
              <a:rPr lang="fr-CA" sz="2000" b="1" dirty="0">
                <a:latin typeface="Trebuchet MS" pitchFamily="34" charset="0"/>
              </a:rPr>
              <a:t>une réduction d’impôts</a:t>
            </a:r>
            <a:r>
              <a:rPr lang="fr-CA" sz="2000" dirty="0">
                <a:latin typeface="Trebuchet MS" pitchFamily="34" charset="0"/>
              </a:rPr>
              <a:t>,</a:t>
            </a:r>
          </a:p>
          <a:p>
            <a:pPr marL="0" indent="0" algn="just" hangingPunct="0">
              <a:lnSpc>
                <a:spcPct val="100000"/>
              </a:lnSpc>
              <a:spcBef>
                <a:spcPts val="0"/>
              </a:spcBef>
              <a:buNone/>
            </a:pPr>
            <a:endParaRPr lang="fr-CA" sz="2000" dirty="0">
              <a:latin typeface="Trebuchet MS" pitchFamily="34" charset="0"/>
            </a:endParaRPr>
          </a:p>
          <a:p>
            <a:pPr marL="0" indent="0" algn="just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000" dirty="0">
                <a:latin typeface="Trebuchet MS" pitchFamily="34" charset="0"/>
              </a:rPr>
              <a:t>le </a:t>
            </a:r>
            <a:r>
              <a:rPr lang="fr-CA" sz="2000" b="1" dirty="0">
                <a:latin typeface="Trebuchet MS" pitchFamily="34" charset="0"/>
              </a:rPr>
              <a:t>PARRAINAGE</a:t>
            </a:r>
            <a:r>
              <a:rPr lang="fr-CA" sz="2000" dirty="0">
                <a:latin typeface="Trebuchet MS" pitchFamily="34" charset="0"/>
              </a:rPr>
              <a:t> est fiscalement considéré comme </a:t>
            </a:r>
            <a:r>
              <a:rPr lang="fr-CA" sz="2000" b="1" dirty="0">
                <a:latin typeface="Trebuchet MS" pitchFamily="34" charset="0"/>
              </a:rPr>
              <a:t>une charge pour l’entreprise.</a:t>
            </a:r>
            <a:endParaRPr lang="fr-FR" sz="2000" dirty="0">
              <a:latin typeface="Trebuchet MS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BCF37E-1195-926F-0A68-FE8C97391CFF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P15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OGO LIGUE OCCITANIE RUGBY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59562" y="313592"/>
            <a:ext cx="1269024" cy="1269024"/>
          </a:xfrm>
          <a:prstGeom prst="rect">
            <a:avLst/>
          </a:prstGeom>
        </p:spPr>
      </p:pic>
      <p:pic>
        <p:nvPicPr>
          <p:cNvPr id="5" name="Image 4" descr="LOGO FF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8892" y="4067907"/>
            <a:ext cx="1049213" cy="10492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7861" y="5634871"/>
            <a:ext cx="74860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 Demi" pitchFamily="34" charset="0"/>
              </a:rPr>
              <a:t>SPONSORING &amp; MECENAT</a:t>
            </a:r>
            <a:endParaRPr lang="fr-FR" sz="4000" b="1" dirty="0">
              <a:latin typeface="Berlin Sans FB Demi" pitchFamily="34" charset="0"/>
            </a:endParaRPr>
          </a:p>
        </p:txBody>
      </p:sp>
      <p:pic>
        <p:nvPicPr>
          <p:cNvPr id="7" name="Image 6" descr="7 methodes pour construire un partenariat association don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00872" y="320089"/>
            <a:ext cx="3116110" cy="1855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A64CA2-2919-3936-EC78-85A763562516}"/>
              </a:ext>
            </a:extLst>
          </p:cNvPr>
          <p:cNvSpPr/>
          <p:nvPr/>
        </p:nvSpPr>
        <p:spPr>
          <a:xfrm>
            <a:off x="11603204" y="6344353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1498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0690" y="903431"/>
            <a:ext cx="6691746" cy="838524"/>
          </a:xfrm>
        </p:spPr>
        <p:txBody>
          <a:bodyPr>
            <a:noAutofit/>
          </a:bodyPr>
          <a:lstStyle/>
          <a:p>
            <a:r>
              <a:rPr lang="fr-CA" sz="2800" b="1" cap="all" dirty="0">
                <a:latin typeface="Trebuchet MS" pitchFamily="34" charset="0"/>
              </a:rPr>
              <a:t>               LES AVANTAGES FISCAUX</a:t>
            </a:r>
            <a:endParaRPr lang="fr-FR" sz="2800" dirty="0">
              <a:latin typeface="Trebuchet MS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0545" y="1736229"/>
            <a:ext cx="103770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CA" sz="2000" b="1" cap="all" dirty="0">
                <a:solidFill>
                  <a:srgbClr val="C00000"/>
                </a:solidFill>
                <a:latin typeface="Trebuchet MS" pitchFamily="34" charset="0"/>
              </a:rPr>
              <a:t>Le mécénat permet une réduction d’impôts égale à 60 % du montant du don.</a:t>
            </a:r>
          </a:p>
          <a:p>
            <a:pPr algn="just"/>
            <a:endParaRPr lang="fr-CA" sz="2000" b="1" cap="all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Pris dans la limite de 20 000 €uros ou 0,5 % du chiffre d’affaires HT lorsque ce dernier montant est plus élevé</a:t>
            </a:r>
          </a:p>
          <a:p>
            <a:pPr algn="just"/>
            <a:endParaRPr lang="fr-CA" sz="2000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Exemple : un don de 5000 €uros ne revient à l’entreprise qu’à </a:t>
            </a:r>
            <a:r>
              <a:rPr lang="fr-CA" sz="2000" b="1" dirty="0">
                <a:solidFill>
                  <a:srgbClr val="FF0000"/>
                </a:solidFill>
                <a:latin typeface="Trebuchet MS" pitchFamily="34" charset="0"/>
                <a:cs typeface="Calibri" pitchFamily="34" charset="0"/>
              </a:rPr>
              <a:t>2000 €uros</a:t>
            </a:r>
            <a:r>
              <a:rPr lang="fr-CA" sz="2000" dirty="0">
                <a:latin typeface="Trebuchet MS" pitchFamily="34" charset="0"/>
                <a:cs typeface="Calibri" pitchFamily="34" charset="0"/>
              </a:rPr>
              <a:t>.</a:t>
            </a:r>
            <a:endParaRPr lang="fr-CA" sz="2000" b="1" dirty="0">
              <a:latin typeface="Trebuchet MS" pitchFamily="34" charset="0"/>
            </a:endParaRPr>
          </a:p>
          <a:p>
            <a:pPr algn="just"/>
            <a:endParaRPr lang="fr-CA" sz="2000" b="1" dirty="0">
              <a:latin typeface="Trebuchet MS" pitchFamily="34" charset="0"/>
            </a:endParaRPr>
          </a:p>
          <a:p>
            <a:pPr algn="just"/>
            <a:endParaRPr lang="fr-CA" sz="2000" b="1" cap="all" dirty="0">
              <a:latin typeface="Trebuchet MS" pitchFamily="34" charset="0"/>
            </a:endParaRPr>
          </a:p>
          <a:p>
            <a:pPr algn="just"/>
            <a:endParaRPr lang="fr-FR" sz="2000" dirty="0">
              <a:latin typeface="Trebuchet MS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910E36-3860-C110-DF0E-BEFA3175D23A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P16</a:t>
            </a: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0690" y="903431"/>
            <a:ext cx="6691746" cy="838524"/>
          </a:xfrm>
        </p:spPr>
        <p:txBody>
          <a:bodyPr>
            <a:noAutofit/>
          </a:bodyPr>
          <a:lstStyle/>
          <a:p>
            <a:r>
              <a:rPr lang="fr-CA" sz="2800" b="1" cap="all" dirty="0">
                <a:latin typeface="Trebuchet MS" pitchFamily="34" charset="0"/>
              </a:rPr>
              <a:t>               LES AVANTAGES FISCAUX</a:t>
            </a:r>
            <a:endParaRPr lang="fr-FR" sz="2800" dirty="0">
              <a:latin typeface="Trebuchet MS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0545" y="1736229"/>
            <a:ext cx="1037705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CA" sz="2000" b="1" cap="all" dirty="0">
                <a:solidFill>
                  <a:srgbClr val="C00000"/>
                </a:solidFill>
                <a:latin typeface="Trebuchet MS" pitchFamily="34" charset="0"/>
              </a:rPr>
              <a:t>LE SPONSORING EST DEDUCTIBLE A 25 % DES RESULTATS DE L’ENTREPRISE (*).</a:t>
            </a:r>
          </a:p>
          <a:p>
            <a:pPr algn="just"/>
            <a:endParaRPr lang="fr-CA" sz="2000" b="1" cap="all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Quel que soit le montant du chiffre d’affaires de l’entreprise</a:t>
            </a:r>
          </a:p>
          <a:p>
            <a:pPr algn="just"/>
            <a:endParaRPr lang="fr-CA" sz="2000" b="1" i="1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Exemple :  Une participation de 5000 €uros revient à l’entreprise </a:t>
            </a:r>
            <a:r>
              <a:rPr lang="fr-CA" sz="2000" b="1" dirty="0">
                <a:solidFill>
                  <a:srgbClr val="FF0000"/>
                </a:solidFill>
                <a:latin typeface="Trebuchet MS" pitchFamily="34" charset="0"/>
                <a:cs typeface="Calibri" pitchFamily="34" charset="0"/>
              </a:rPr>
              <a:t>3750 €uros</a:t>
            </a:r>
          </a:p>
          <a:p>
            <a:pPr algn="just"/>
            <a:endParaRPr lang="fr-CA" sz="2000" b="1" dirty="0">
              <a:solidFill>
                <a:srgbClr val="FF0000"/>
              </a:solidFill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Un taux réduit de 15%, jusqu’à 42500 €uros de bénéfice profite aux PME dont le chiffre d’affaires n’excède pas 10 M €uros.</a:t>
            </a:r>
            <a:endParaRPr lang="fr-CA" sz="2000" b="1" dirty="0">
              <a:solidFill>
                <a:srgbClr val="FF0000"/>
              </a:solidFill>
              <a:latin typeface="Trebuchet MS" pitchFamily="34" charset="0"/>
              <a:cs typeface="Calibri" pitchFamily="34" charset="0"/>
            </a:endParaRPr>
          </a:p>
          <a:p>
            <a:pPr algn="just"/>
            <a:endParaRPr lang="fr-CA" sz="2000" b="1" dirty="0">
              <a:solidFill>
                <a:srgbClr val="FF0000"/>
              </a:solidFill>
              <a:latin typeface="Trebuchet MS" pitchFamily="34" charset="0"/>
              <a:cs typeface="Calibri" pitchFamily="34" charset="0"/>
            </a:endParaRPr>
          </a:p>
          <a:p>
            <a:pPr algn="just"/>
            <a:endParaRPr lang="fr-CA" sz="2000" b="1" dirty="0">
              <a:solidFill>
                <a:srgbClr val="FF0000"/>
              </a:solidFill>
              <a:latin typeface="Trebuchet MS" pitchFamily="34" charset="0"/>
              <a:cs typeface="Calibri" pitchFamily="34" charset="0"/>
            </a:endParaRPr>
          </a:p>
          <a:p>
            <a:pPr algn="just"/>
            <a:endParaRPr lang="fr-CA" sz="2000" b="1" dirty="0">
              <a:solidFill>
                <a:srgbClr val="FF0000"/>
              </a:solidFill>
              <a:latin typeface="Trebuchet MS" pitchFamily="34" charset="0"/>
              <a:cs typeface="Calibri" pitchFamily="34" charset="0"/>
            </a:endParaRPr>
          </a:p>
          <a:p>
            <a:pPr algn="just"/>
            <a:endParaRPr lang="fr-CA" sz="2000" b="1" dirty="0">
              <a:solidFill>
                <a:srgbClr val="FF0000"/>
              </a:solidFill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(*) Taux normal de l’IS janvier 2025</a:t>
            </a:r>
            <a:endParaRPr lang="fr-FR" sz="2000" dirty="0">
              <a:latin typeface="Trebuchet MS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910E36-3860-C110-DF0E-BEFA3175D23A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P17</a:t>
            </a:r>
          </a:p>
        </p:txBody>
      </p:sp>
    </p:spTree>
    <p:extLst>
      <p:ext uri="{BB962C8B-B14F-4D97-AF65-F5344CB8AC3E}">
        <p14:creationId xmlns:p14="http://schemas.microsoft.com/office/powerpoint/2010/main" val="3548829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78776" y="1121640"/>
            <a:ext cx="5434445" cy="838524"/>
          </a:xfrm>
        </p:spPr>
        <p:txBody>
          <a:bodyPr>
            <a:noAutofit/>
          </a:bodyPr>
          <a:lstStyle/>
          <a:p>
            <a:r>
              <a:rPr lang="fr-CA" sz="2800" b="1" cap="all" dirty="0">
                <a:latin typeface="Trebuchet MS" pitchFamily="34" charset="0"/>
              </a:rPr>
              <a:t>          LES AVANTAGES FISCAUX</a:t>
            </a:r>
            <a:endParaRPr lang="fr-FR" sz="2800" dirty="0">
              <a:latin typeface="Trebuchet MS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910E36-3860-C110-DF0E-BEFA3175D23A}"/>
              </a:ext>
            </a:extLst>
          </p:cNvPr>
          <p:cNvSpPr/>
          <p:nvPr/>
        </p:nvSpPr>
        <p:spPr>
          <a:xfrm>
            <a:off x="11475914" y="6307030"/>
            <a:ext cx="5806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P18</a:t>
            </a:r>
          </a:p>
          <a:p>
            <a:pPr algn="ctr"/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F538B45-FA6A-9A3F-29ED-6BA3A4F7C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542956"/>
              </p:ext>
            </p:extLst>
          </p:nvPr>
        </p:nvGraphicFramePr>
        <p:xfrm>
          <a:off x="1159161" y="2346124"/>
          <a:ext cx="9979892" cy="76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4973">
                  <a:extLst>
                    <a:ext uri="{9D8B030D-6E8A-4147-A177-3AD203B41FA5}">
                      <a16:colId xmlns:a16="http://schemas.microsoft.com/office/drawing/2014/main" val="2251855253"/>
                    </a:ext>
                  </a:extLst>
                </a:gridCol>
                <a:gridCol w="2494973">
                  <a:extLst>
                    <a:ext uri="{9D8B030D-6E8A-4147-A177-3AD203B41FA5}">
                      <a16:colId xmlns:a16="http://schemas.microsoft.com/office/drawing/2014/main" val="3364580108"/>
                    </a:ext>
                  </a:extLst>
                </a:gridCol>
                <a:gridCol w="2494973">
                  <a:extLst>
                    <a:ext uri="{9D8B030D-6E8A-4147-A177-3AD203B41FA5}">
                      <a16:colId xmlns:a16="http://schemas.microsoft.com/office/drawing/2014/main" val="2228735739"/>
                    </a:ext>
                  </a:extLst>
                </a:gridCol>
                <a:gridCol w="2494973">
                  <a:extLst>
                    <a:ext uri="{9D8B030D-6E8A-4147-A177-3AD203B41FA5}">
                      <a16:colId xmlns:a16="http://schemas.microsoft.com/office/drawing/2014/main" val="719849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Régime fiscal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Taux d’imposition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Economie d’impôt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Coût réel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975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Art. 238 bis du CGI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1200 €uros (60%)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800 euros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32266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CEB71DD-4957-5493-4651-912CBAF8B853}"/>
              </a:ext>
            </a:extLst>
          </p:cNvPr>
          <p:cNvSpPr txBox="1"/>
          <p:nvPr/>
        </p:nvSpPr>
        <p:spPr>
          <a:xfrm>
            <a:off x="1052079" y="1878440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800" b="1" dirty="0">
                <a:latin typeface="Trebuchet MS" pitchFamily="34" charset="0"/>
                <a:cs typeface="Calibri" pitchFamily="34" charset="0"/>
              </a:rPr>
              <a:t>Exemple MECENAT de 2000 €uros</a:t>
            </a:r>
            <a:endParaRPr lang="fr-FR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F6E7CD-6A27-5338-46B5-F352F8F4F0FD}"/>
              </a:ext>
            </a:extLst>
          </p:cNvPr>
          <p:cNvSpPr txBox="1"/>
          <p:nvPr/>
        </p:nvSpPr>
        <p:spPr>
          <a:xfrm>
            <a:off x="1052079" y="3661485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800" b="1" dirty="0">
                <a:latin typeface="Trebuchet MS" pitchFamily="34" charset="0"/>
                <a:cs typeface="Calibri" pitchFamily="34" charset="0"/>
              </a:rPr>
              <a:t>Exemple SPONSORING de 2000 €uros</a:t>
            </a:r>
            <a:endParaRPr lang="fr-FR" b="1" dirty="0"/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FC3BD4C-6CF4-B0B4-7F63-7C0D47117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177767"/>
              </p:ext>
            </p:extLst>
          </p:nvPr>
        </p:nvGraphicFramePr>
        <p:xfrm>
          <a:off x="1108937" y="4133759"/>
          <a:ext cx="1003011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07529">
                  <a:extLst>
                    <a:ext uri="{9D8B030D-6E8A-4147-A177-3AD203B41FA5}">
                      <a16:colId xmlns:a16="http://schemas.microsoft.com/office/drawing/2014/main" val="2406114275"/>
                    </a:ext>
                  </a:extLst>
                </a:gridCol>
                <a:gridCol w="2507529">
                  <a:extLst>
                    <a:ext uri="{9D8B030D-6E8A-4147-A177-3AD203B41FA5}">
                      <a16:colId xmlns:a16="http://schemas.microsoft.com/office/drawing/2014/main" val="1929368733"/>
                    </a:ext>
                  </a:extLst>
                </a:gridCol>
                <a:gridCol w="2507529">
                  <a:extLst>
                    <a:ext uri="{9D8B030D-6E8A-4147-A177-3AD203B41FA5}">
                      <a16:colId xmlns:a16="http://schemas.microsoft.com/office/drawing/2014/main" val="2364265669"/>
                    </a:ext>
                  </a:extLst>
                </a:gridCol>
                <a:gridCol w="2507529">
                  <a:extLst>
                    <a:ext uri="{9D8B030D-6E8A-4147-A177-3AD203B41FA5}">
                      <a16:colId xmlns:a16="http://schemas.microsoft.com/office/drawing/2014/main" val="2782476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Régime fiscal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Taux d’imposition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Economie d’impôt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Coût réel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762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Impôt sur les sociétés (IS)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500 €uros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1500 €uros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94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Impôt sur le revenu (*) (BIC)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Si 30 %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600 €uros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1400 €uros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554775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64BF1231-26B9-C05F-1496-BDFAB792E658}"/>
              </a:ext>
            </a:extLst>
          </p:cNvPr>
          <p:cNvSpPr txBox="1"/>
          <p:nvPr/>
        </p:nvSpPr>
        <p:spPr>
          <a:xfrm>
            <a:off x="2049606" y="5937698"/>
            <a:ext cx="83932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(*) Commerçants, artisans … Le taux d’imposition varie de 0 à 45 % suivant la tranche du revenu imposable</a:t>
            </a:r>
          </a:p>
        </p:txBody>
      </p:sp>
    </p:spTree>
    <p:extLst>
      <p:ext uri="{BB962C8B-B14F-4D97-AF65-F5344CB8AC3E}">
        <p14:creationId xmlns:p14="http://schemas.microsoft.com/office/powerpoint/2010/main" val="3282671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00F44B-9B2A-EBF1-9D14-8FFB2AF8B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29B6A4-8A61-17AD-A505-5E9FF3177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482" y="1111249"/>
            <a:ext cx="8487039" cy="838524"/>
          </a:xfrm>
        </p:spPr>
        <p:txBody>
          <a:bodyPr>
            <a:noAutofit/>
          </a:bodyPr>
          <a:lstStyle/>
          <a:p>
            <a:r>
              <a:rPr lang="fr-CA" sz="2800" b="1" cap="all" dirty="0">
                <a:latin typeface="Trebuchet MS" pitchFamily="34" charset="0"/>
              </a:rPr>
              <a:t>          DOCUMENTS INTERDEPENDANTS</a:t>
            </a:r>
            <a:endParaRPr lang="fr-FR" sz="2800" dirty="0">
              <a:latin typeface="Trebuchet MS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E6AEB1-1ADA-BB41-E5A8-20431EBB107D}"/>
              </a:ext>
            </a:extLst>
          </p:cNvPr>
          <p:cNvSpPr/>
          <p:nvPr/>
        </p:nvSpPr>
        <p:spPr>
          <a:xfrm>
            <a:off x="907472" y="1949773"/>
            <a:ext cx="103770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Comment trouver des sponsors pour mon club ?</a:t>
            </a:r>
          </a:p>
          <a:p>
            <a:pPr algn="just"/>
            <a:endParaRPr lang="fr-CA" sz="1200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Comment intégrer le mécénat dans la stratégie de financement de mon club ?</a:t>
            </a:r>
          </a:p>
          <a:p>
            <a:pPr algn="just"/>
            <a:endParaRPr lang="fr-CA" sz="1200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La prospection commerciale digitale</a:t>
            </a:r>
          </a:p>
          <a:p>
            <a:pPr algn="just"/>
            <a:endParaRPr lang="fr-CA" sz="1200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Comment convaincre un partenaire, un mécène ?</a:t>
            </a:r>
          </a:p>
          <a:p>
            <a:pPr algn="just"/>
            <a:endParaRPr lang="fr-CA" sz="1200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Comment créer un dossier de sponsoring attrayant ?</a:t>
            </a: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Le dossier de sponsoring club à compléter (Sport </a:t>
            </a:r>
            <a:r>
              <a:rPr lang="fr-CA" sz="2000" dirty="0" err="1">
                <a:latin typeface="Trebuchet MS" pitchFamily="34" charset="0"/>
                <a:cs typeface="Calibri" pitchFamily="34" charset="0"/>
              </a:rPr>
              <a:t>Easy</a:t>
            </a:r>
            <a:r>
              <a:rPr lang="fr-CA" sz="2000" dirty="0">
                <a:latin typeface="Trebuchet MS" pitchFamily="34" charset="0"/>
                <a:cs typeface="Calibri" pitchFamily="34" charset="0"/>
              </a:rPr>
              <a:t>)</a:t>
            </a:r>
          </a:p>
          <a:p>
            <a:pPr algn="just"/>
            <a:endParaRPr lang="fr-CA" sz="2000" dirty="0">
              <a:latin typeface="Trebuchet MS" pitchFamily="34" charset="0"/>
              <a:cs typeface="Calibri" pitchFamily="34" charset="0"/>
            </a:endParaRPr>
          </a:p>
          <a:p>
            <a:pPr algn="just"/>
            <a:r>
              <a:rPr lang="fr-CA" sz="2000" dirty="0" err="1">
                <a:latin typeface="Trebuchet MS" pitchFamily="34" charset="0"/>
                <a:cs typeface="Calibri" pitchFamily="34" charset="0"/>
              </a:rPr>
              <a:t>Cerfa</a:t>
            </a:r>
            <a:r>
              <a:rPr lang="fr-CA" sz="2000" dirty="0">
                <a:latin typeface="Trebuchet MS" pitchFamily="34" charset="0"/>
                <a:cs typeface="Calibri" pitchFamily="34" charset="0"/>
              </a:rPr>
              <a:t> 12616*01</a:t>
            </a: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Le contrat de partenariat</a:t>
            </a:r>
          </a:p>
          <a:p>
            <a:pPr algn="just"/>
            <a:r>
              <a:rPr lang="fr-CA" sz="2000" dirty="0">
                <a:latin typeface="Trebuchet MS" pitchFamily="34" charset="0"/>
                <a:cs typeface="Calibri" pitchFamily="34" charset="0"/>
              </a:rPr>
              <a:t>La convention de mécénat</a:t>
            </a:r>
          </a:p>
          <a:p>
            <a:pPr algn="just"/>
            <a:endParaRPr lang="fr-CA" sz="2000" dirty="0">
              <a:latin typeface="Trebuchet MS" pitchFamily="34" charset="0"/>
              <a:cs typeface="Calibri" pitchFamily="34" charset="0"/>
            </a:endParaRPr>
          </a:p>
          <a:p>
            <a:pPr algn="just"/>
            <a:endParaRPr lang="fr-FR" sz="2000" dirty="0">
              <a:latin typeface="Trebuchet MS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7F2FDF-263D-D40D-1958-5E74D7DABB37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P16</a:t>
            </a:r>
          </a:p>
        </p:txBody>
      </p:sp>
    </p:spTree>
    <p:extLst>
      <p:ext uri="{BB962C8B-B14F-4D97-AF65-F5344CB8AC3E}">
        <p14:creationId xmlns:p14="http://schemas.microsoft.com/office/powerpoint/2010/main" val="2829898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541F11-7F3C-00DA-A712-221FFBFDC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0B166E-5B8E-B2C5-9BE1-976168A00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73" y="1102396"/>
            <a:ext cx="10377054" cy="838524"/>
          </a:xfrm>
        </p:spPr>
        <p:txBody>
          <a:bodyPr>
            <a:noAutofit/>
          </a:bodyPr>
          <a:lstStyle/>
          <a:p>
            <a:r>
              <a:rPr lang="fr-CA" sz="2800" b="1" cap="all" dirty="0">
                <a:latin typeface="Trebuchet MS" pitchFamily="34" charset="0"/>
              </a:rPr>
              <a:t>ALLER CHERCHER DES INSPIRATIONS POUR CREER UN DOSSIER DE SPONSORING</a:t>
            </a:r>
            <a:endParaRPr lang="fr-FR" sz="2800" dirty="0">
              <a:latin typeface="Trebuchet MS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74842F-C409-47A7-B575-A53C21B23259}"/>
              </a:ext>
            </a:extLst>
          </p:cNvPr>
          <p:cNvSpPr/>
          <p:nvPr/>
        </p:nvSpPr>
        <p:spPr>
          <a:xfrm>
            <a:off x="907472" y="1949773"/>
            <a:ext cx="103770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FR" sz="2000" dirty="0">
              <a:latin typeface="Trebuchet MS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859D38-CB47-72E7-DD7D-7EB51B84C451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A242E6-DDB7-9ED1-9A4F-620E3CBC0D2E}"/>
              </a:ext>
            </a:extLst>
          </p:cNvPr>
          <p:cNvSpPr txBox="1"/>
          <p:nvPr/>
        </p:nvSpPr>
        <p:spPr>
          <a:xfrm>
            <a:off x="540327" y="2242257"/>
            <a:ext cx="10128803" cy="3645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0430" marR="18034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1 - L’application</a:t>
            </a:r>
            <a:r>
              <a:rPr lang="fr-FR" sz="20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CANVA</a:t>
            </a:r>
            <a:r>
              <a:rPr lang="fr-FR" sz="20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 un outil de design graphique en ligne gratuit qui propose des modèles de présentation de haute qualité de dossier de sponsoring.</a:t>
            </a:r>
            <a:endParaRPr lang="fr-FR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180340" algn="ctr">
              <a:buNone/>
            </a:pPr>
            <a:r>
              <a:rPr lang="fr-FR" sz="2000" b="1" dirty="0">
                <a:solidFill>
                  <a:srgbClr val="0000CC"/>
                </a:solidFill>
                <a:effectLst/>
                <a:latin typeface="Avenir Next LT Pro Demi" panose="020B07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https://www.canva.com/</a:t>
            </a:r>
            <a:endParaRPr lang="fr-FR" sz="2000" b="1" dirty="0">
              <a:solidFill>
                <a:srgbClr val="0000CC"/>
              </a:solidFill>
              <a:effectLst/>
              <a:latin typeface="Avenir Next LT Pro Demi" panose="020B07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900430" marR="180340" algn="ctr">
              <a:buNone/>
            </a:pPr>
            <a:endParaRPr lang="fr-FR" sz="2000" dirty="0">
              <a:effectLst/>
              <a:latin typeface="Avenir Next LT Pro Demi" panose="020B0704020202020204" pitchFamily="34" charset="0"/>
              <a:ea typeface="Times New Roman" panose="02020603050405020304" pitchFamily="18" charset="0"/>
            </a:endParaRPr>
          </a:p>
          <a:p>
            <a:pPr marL="900430" marR="180340" algn="just"/>
            <a:r>
              <a:rPr lang="fr-FR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2 - L’application</a:t>
            </a:r>
            <a:r>
              <a:rPr lang="fr-FR" sz="20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GAMMA.APP </a:t>
            </a:r>
            <a:r>
              <a:rPr lang="fr-FR" sz="2000" dirty="0">
                <a:latin typeface="Century Gothic" panose="020B0502020202020204" pitchFamily="34" charset="0"/>
              </a:rPr>
              <a:t>est un moyen innovant de présenter ses idées optimisées par l’IA avec des présentations, des documents et des sites web d’une grande élégance. Aucune compétence en </a:t>
            </a:r>
            <a:r>
              <a:rPr lang="fr-FR" sz="2000" dirty="0" err="1">
                <a:latin typeface="Century Gothic" panose="020B0502020202020204" pitchFamily="34" charset="0"/>
              </a:rPr>
              <a:t>désign</a:t>
            </a:r>
            <a:r>
              <a:rPr lang="fr-FR" sz="2000" dirty="0">
                <a:latin typeface="Century Gothic" panose="020B0502020202020204" pitchFamily="34" charset="0"/>
              </a:rPr>
              <a:t> ou en programmation n’est requise.</a:t>
            </a:r>
          </a:p>
          <a:p>
            <a:pPr marL="900430" marR="180340" algn="just"/>
            <a:endParaRPr lang="fr-FR" sz="2000" dirty="0">
              <a:latin typeface="Avenir Next LT Pro Demi" panose="020B0704020202020204" pitchFamily="34" charset="0"/>
            </a:endParaRPr>
          </a:p>
          <a:p>
            <a:pPr marL="900430" marR="180340" algn="ctr"/>
            <a:r>
              <a:rPr lang="fr-FR" sz="2000" dirty="0">
                <a:latin typeface="Avenir Next LT Pro Demi" panose="020B0704020202020204" pitchFamily="34" charset="0"/>
              </a:rPr>
              <a:t> </a:t>
            </a:r>
            <a:r>
              <a:rPr lang="fr-FR" sz="2000" b="1" u="sng" dirty="0">
                <a:latin typeface="Avenir Next LT Pro Demi" panose="020B0704020202020204" pitchFamily="34" charset="0"/>
                <a:hlinkClick r:id="rId4"/>
              </a:rPr>
              <a:t>https://gamma.app/</a:t>
            </a:r>
            <a:endParaRPr lang="fr-FR" sz="2000" dirty="0"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92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68ADFC-F7FE-A15A-D023-8043344AB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5A1DEA-A625-BC10-7CAD-5973BF5AE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882" y="934603"/>
            <a:ext cx="5288973" cy="838524"/>
          </a:xfrm>
        </p:spPr>
        <p:txBody>
          <a:bodyPr>
            <a:noAutofit/>
          </a:bodyPr>
          <a:lstStyle/>
          <a:p>
            <a:r>
              <a:rPr lang="fr-CA" sz="2800" b="1" cap="all" dirty="0">
                <a:latin typeface="Trebuchet MS" pitchFamily="34" charset="0"/>
              </a:rPr>
              <a:t>          PROCHAIN WEBINAIRE</a:t>
            </a:r>
            <a:endParaRPr lang="fr-FR" sz="2800" dirty="0">
              <a:latin typeface="Trebuchet MS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F36E6A-6B49-1F07-BC47-AC6173E2DF22}"/>
              </a:ext>
            </a:extLst>
          </p:cNvPr>
          <p:cNvSpPr/>
          <p:nvPr/>
        </p:nvSpPr>
        <p:spPr>
          <a:xfrm>
            <a:off x="907472" y="1451009"/>
            <a:ext cx="103770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CA" sz="1200" dirty="0">
              <a:latin typeface="Trebuchet MS" pitchFamily="34" charset="0"/>
              <a:cs typeface="Calibri" pitchFamily="34" charset="0"/>
            </a:endParaRPr>
          </a:p>
          <a:p>
            <a:r>
              <a:rPr lang="fr-FR" sz="2400" b="1" dirty="0">
                <a:latin typeface="Albertus Medium" panose="020E0602030304020304" pitchFamily="34" charset="0"/>
              </a:rPr>
              <a:t>La valorisation comptable des bénévoles et du bénévolat</a:t>
            </a:r>
            <a:endParaRPr lang="fr-FR" sz="2400" dirty="0">
              <a:latin typeface="Albertus Medium" panose="020E0602030304020304" pitchFamily="34" charset="0"/>
            </a:endParaRPr>
          </a:p>
          <a:p>
            <a:endParaRPr lang="fr-FR" sz="2000" b="1" dirty="0">
              <a:latin typeface="Albertus Medium" panose="020E0602030304020304" pitchFamily="34" charset="0"/>
            </a:endParaRPr>
          </a:p>
          <a:p>
            <a:r>
              <a:rPr lang="fr-FR" sz="2000" b="1" dirty="0">
                <a:latin typeface="Albertus Medium" panose="020E0602030304020304" pitchFamily="34" charset="0"/>
              </a:rPr>
              <a:t>Mardi 10 février 2026</a:t>
            </a:r>
            <a:r>
              <a:rPr lang="fr-FR" sz="2000" dirty="0">
                <a:latin typeface="Albertus Medium" panose="020E0602030304020304" pitchFamily="34" charset="0"/>
              </a:rPr>
              <a:t> / animateur : Claude Soutadé/Céline Lorin</a:t>
            </a:r>
          </a:p>
          <a:p>
            <a:endParaRPr lang="fr-FR" sz="2000" dirty="0">
              <a:latin typeface="Albertus Medium" panose="020E0602030304020304" pitchFamily="34" charset="0"/>
            </a:endParaRPr>
          </a:p>
          <a:p>
            <a:pPr algn="just"/>
            <a:r>
              <a:rPr lang="fr-FR" sz="2000" u="sng" dirty="0">
                <a:latin typeface="Albertus Medium" panose="020E0602030304020304" pitchFamily="34" charset="0"/>
              </a:rPr>
              <a:t>Intérêt</a:t>
            </a:r>
            <a:r>
              <a:rPr lang="fr-FR" sz="2000" dirty="0">
                <a:latin typeface="Albertus Medium" panose="020E0602030304020304" pitchFamily="34" charset="0"/>
              </a:rPr>
              <a:t> : Trop peu d’association pratiquent la valorisation comptable, fiscale et sociale des bénévoles, faute souvent de savoir comment procéder (Abandons de frais et don aux œuvres sous </a:t>
            </a:r>
            <a:r>
              <a:rPr lang="fr-FR" sz="2000" dirty="0" err="1">
                <a:latin typeface="Albertus Medium" panose="020E0602030304020304" pitchFamily="34" charset="0"/>
              </a:rPr>
              <a:t>Cerfa</a:t>
            </a:r>
            <a:r>
              <a:rPr lang="fr-FR" sz="2000">
                <a:latin typeface="Albertus Medium" panose="020E0602030304020304" pitchFamily="34" charset="0"/>
              </a:rPr>
              <a:t> entre </a:t>
            </a:r>
            <a:r>
              <a:rPr lang="fr-FR" sz="2000" dirty="0">
                <a:latin typeface="Albertus Medium" panose="020E0602030304020304" pitchFamily="34" charset="0"/>
              </a:rPr>
              <a:t>autres).</a:t>
            </a:r>
          </a:p>
          <a:p>
            <a:r>
              <a:rPr lang="fr-FR" sz="2000" dirty="0">
                <a:latin typeface="Albertus Medium" panose="020E0602030304020304" pitchFamily="34" charset="0"/>
              </a:rPr>
              <a:t>Pourquoi et comment valoriser le bénévolat ?</a:t>
            </a:r>
          </a:p>
          <a:p>
            <a:endParaRPr lang="fr-FR" sz="1200" dirty="0">
              <a:latin typeface="Albertus Medium" panose="020E0602030304020304" pitchFamily="34" charset="0"/>
            </a:endParaRPr>
          </a:p>
          <a:p>
            <a:r>
              <a:rPr lang="fr-FR" sz="2000" u="sng" dirty="0">
                <a:latin typeface="Albertus Medium" panose="020E0602030304020304" pitchFamily="34" charset="0"/>
              </a:rPr>
              <a:t>Objectifs visés</a:t>
            </a:r>
            <a:r>
              <a:rPr lang="fr-FR" sz="2000" dirty="0">
                <a:latin typeface="Albertus Medium" panose="020E0602030304020304" pitchFamily="34" charset="0"/>
              </a:rPr>
              <a:t> : </a:t>
            </a:r>
          </a:p>
          <a:p>
            <a:pPr lvl="0"/>
            <a:r>
              <a:rPr lang="fr-FR" sz="2000" dirty="0">
                <a:latin typeface="Albertus Medium" panose="020E0602030304020304" pitchFamily="34" charset="0"/>
              </a:rPr>
              <a:t>Comment mettre en place l’abandon de remboursement de frais ?</a:t>
            </a:r>
          </a:p>
          <a:p>
            <a:pPr lvl="0"/>
            <a:r>
              <a:rPr lang="fr-FR" sz="2000" dirty="0">
                <a:latin typeface="Albertus Medium" panose="020E0602030304020304" pitchFamily="34" charset="0"/>
              </a:rPr>
              <a:t>Comment comptabiliser le temps passé par les bénévoles au sein de votre club (contribution volontaire en nature) ?</a:t>
            </a:r>
          </a:p>
          <a:p>
            <a:pPr lvl="0"/>
            <a:r>
              <a:rPr lang="fr-FR" sz="2000" dirty="0">
                <a:latin typeface="Albertus Medium" panose="020E0602030304020304" pitchFamily="34" charset="0"/>
              </a:rPr>
              <a:t>Comment faire apparaître le bénévolat dans les comptes de votre club ?</a:t>
            </a:r>
            <a:endParaRPr lang="fr-FR" sz="2000" dirty="0">
              <a:latin typeface="Trebuchet MS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88BF7-8C24-E485-3D0B-ECEE6575CE66}"/>
              </a:ext>
            </a:extLst>
          </p:cNvPr>
          <p:cNvSpPr/>
          <p:nvPr/>
        </p:nvSpPr>
        <p:spPr>
          <a:xfrm>
            <a:off x="11475914" y="6307030"/>
            <a:ext cx="5806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P17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5727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331" y="1825625"/>
            <a:ext cx="10817469" cy="4351338"/>
          </a:xfrm>
        </p:spPr>
        <p:txBody>
          <a:bodyPr>
            <a:normAutofit lnSpcReduction="1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rgbClr val="C00000"/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C00000"/>
                </a:solidFill>
                <a:latin typeface="Trebuchet MS" pitchFamily="34" charset="0"/>
              </a:rPr>
              <a:t>Claude SOUTADE (Ligue Occitanie Rugby en charge de la formation des dirigeants)</a:t>
            </a:r>
          </a:p>
        </p:txBody>
      </p:sp>
    </p:spTree>
    <p:extLst>
      <p:ext uri="{BB962C8B-B14F-4D97-AF65-F5344CB8AC3E}">
        <p14:creationId xmlns:p14="http://schemas.microsoft.com/office/powerpoint/2010/main" val="61025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1163" y="934292"/>
            <a:ext cx="10889673" cy="838524"/>
          </a:xfrm>
        </p:spPr>
        <p:txBody>
          <a:bodyPr>
            <a:noAutofit/>
          </a:bodyPr>
          <a:lstStyle/>
          <a:p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Bahnschrift" pitchFamily="34" charset="0"/>
                <a:ea typeface="+mj-ea"/>
                <a:cs typeface="+mj-cs"/>
              </a:rPr>
              <a:t>LES DIFFERENTES SOURCES DE FINANCEMENT</a:t>
            </a:r>
            <a:endParaRPr lang="fr-FR" sz="3200" dirty="0">
              <a:latin typeface="Bahnschrift" pitchFamily="34" charset="0"/>
            </a:endParaRP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0F894CC6-3255-F96D-B54C-F735BA66D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9945256"/>
              </p:ext>
            </p:extLst>
          </p:nvPr>
        </p:nvGraphicFramePr>
        <p:xfrm>
          <a:off x="2323322" y="1856792"/>
          <a:ext cx="7192866" cy="437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23C0087-305C-F37A-E716-948A64F44697}"/>
              </a:ext>
            </a:extLst>
          </p:cNvPr>
          <p:cNvSpPr/>
          <p:nvPr/>
        </p:nvSpPr>
        <p:spPr>
          <a:xfrm>
            <a:off x="11540836" y="6307030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P2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7713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C38C2C-01D8-AAC9-8715-0C9108ED5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647E9E-926F-AA78-261D-A282720DA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63" y="1616943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dirty="0">
                <a:latin typeface="Bahnschrift" pitchFamily="34" charset="0"/>
              </a:rPr>
              <a:t>LE MODELE ECONOMIQUE DES CLUBS SPORTIFS</a:t>
            </a:r>
            <a:br>
              <a:rPr lang="fr-FR" sz="3200" dirty="0">
                <a:latin typeface="Bahnschrift" pitchFamily="34" charset="0"/>
              </a:rPr>
            </a:br>
            <a:r>
              <a:rPr lang="fr-FR" sz="3200" dirty="0">
                <a:latin typeface="Bahnschrift" pitchFamily="34" charset="0"/>
              </a:rPr>
              <a:t>            </a:t>
            </a:r>
            <a:r>
              <a:rPr lang="fr-FR" sz="2000" dirty="0">
                <a:latin typeface="Trebuchet MS" panose="020B0603020202020204" pitchFamily="34" charset="0"/>
                <a:cs typeface="Arial" pitchFamily="34" charset="0"/>
              </a:rPr>
              <a:t>LA VENTILATION MOYENNE DES PRODUITS DES CLUBS SPORTIFS</a:t>
            </a:r>
            <a:br>
              <a:rPr lang="fr-FR" sz="3200" dirty="0">
                <a:latin typeface="Bahnschrift" pitchFamily="34" charset="0"/>
                <a:cs typeface="Arial" pitchFamily="34" charset="0"/>
              </a:rPr>
            </a:br>
            <a:endParaRPr lang="fr-FR" sz="3200" dirty="0">
              <a:latin typeface="Bahnschrift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511FD5-FD96-8C50-3755-8535C6FB0039}"/>
              </a:ext>
            </a:extLst>
          </p:cNvPr>
          <p:cNvSpPr/>
          <p:nvPr/>
        </p:nvSpPr>
        <p:spPr>
          <a:xfrm>
            <a:off x="11540836" y="6307030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P3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3BC0D6-C6B0-2545-B9D4-164B3CE0D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56346"/>
              </p:ext>
            </p:extLst>
          </p:nvPr>
        </p:nvGraphicFramePr>
        <p:xfrm>
          <a:off x="939800" y="2455467"/>
          <a:ext cx="10312398" cy="311619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342573">
                  <a:extLst>
                    <a:ext uri="{9D8B030D-6E8A-4147-A177-3AD203B41FA5}">
                      <a16:colId xmlns:a16="http://schemas.microsoft.com/office/drawing/2014/main" val="1919534388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3609359235"/>
                    </a:ext>
                  </a:extLst>
                </a:gridCol>
                <a:gridCol w="3626425">
                  <a:extLst>
                    <a:ext uri="{9D8B030D-6E8A-4147-A177-3AD203B41FA5}">
                      <a16:colId xmlns:a16="http://schemas.microsoft.com/office/drawing/2014/main" val="205909026"/>
                    </a:ext>
                  </a:extLst>
                </a:gridCol>
              </a:tblGrid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Adhésions annuelles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0" dirty="0"/>
                        <a:t>Le poste le plus souvent déclaré en hausse (36% des clubs)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983984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Recettes d’activités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611575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Subventions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dirty="0"/>
                        <a:t>43% des clubs déclarent des subventions en baisse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735629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Sponsoring/Mécénat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dirty="0"/>
                        <a:t>Ce qui en fait le poste le plus souvent déclaré en baisse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101553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Autres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008707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7AA1B88-75F3-44B3-F2B0-C9470B5CD05F}"/>
              </a:ext>
            </a:extLst>
          </p:cNvPr>
          <p:cNvSpPr/>
          <p:nvPr/>
        </p:nvSpPr>
        <p:spPr>
          <a:xfrm>
            <a:off x="3449783" y="2564895"/>
            <a:ext cx="3532908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                           46%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875CC06-70E6-0578-C312-E135BE7ACEE3}"/>
              </a:ext>
            </a:extLst>
          </p:cNvPr>
          <p:cNvSpPr/>
          <p:nvPr/>
        </p:nvSpPr>
        <p:spPr>
          <a:xfrm>
            <a:off x="3449783" y="3231572"/>
            <a:ext cx="2047008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       26%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07E206-1BDD-3DB4-0B2D-161C4DBB0533}"/>
              </a:ext>
            </a:extLst>
          </p:cNvPr>
          <p:cNvSpPr/>
          <p:nvPr/>
        </p:nvSpPr>
        <p:spPr>
          <a:xfrm>
            <a:off x="3449783" y="3788966"/>
            <a:ext cx="1485899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16%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E0F3DFD-C549-9856-C10B-583622E87D8C}"/>
              </a:ext>
            </a:extLst>
          </p:cNvPr>
          <p:cNvSpPr/>
          <p:nvPr/>
        </p:nvSpPr>
        <p:spPr>
          <a:xfrm>
            <a:off x="3449783" y="4401617"/>
            <a:ext cx="1039091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9%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F70157A-960D-34C1-DF44-FE08969B79D8}"/>
              </a:ext>
            </a:extLst>
          </p:cNvPr>
          <p:cNvSpPr/>
          <p:nvPr/>
        </p:nvSpPr>
        <p:spPr>
          <a:xfrm>
            <a:off x="3449783" y="5060650"/>
            <a:ext cx="820880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7%   </a:t>
            </a:r>
          </a:p>
        </p:txBody>
      </p:sp>
    </p:spTree>
    <p:extLst>
      <p:ext uri="{BB962C8B-B14F-4D97-AF65-F5344CB8AC3E}">
        <p14:creationId xmlns:p14="http://schemas.microsoft.com/office/powerpoint/2010/main" val="4041977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8873" y="1055834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CC"/>
                </a:solidFill>
                <a:latin typeface="Bahnschrift" pitchFamily="34" charset="0"/>
              </a:rPr>
              <a:t>MECENAT, SPONSORING … DE QUOI PARLE-T-ON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8350" y="2004413"/>
            <a:ext cx="10515600" cy="388376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000" dirty="0">
                <a:latin typeface="Trebuchet MS" pitchFamily="34" charset="0"/>
              </a:rPr>
              <a:t>Le </a:t>
            </a:r>
            <a:r>
              <a:rPr lang="fr-CA" sz="2000" b="1" dirty="0">
                <a:latin typeface="Trebuchet MS" pitchFamily="34" charset="0"/>
              </a:rPr>
              <a:t>MECENAT</a:t>
            </a:r>
            <a:r>
              <a:rPr lang="fr-CA" sz="2000" dirty="0">
                <a:latin typeface="Trebuchet MS" pitchFamily="34" charset="0"/>
              </a:rPr>
              <a:t> est un soutien apporté à une association d’intérêt général </a:t>
            </a:r>
            <a:r>
              <a:rPr lang="fr-CA" sz="2000" b="1" dirty="0">
                <a:solidFill>
                  <a:srgbClr val="FF0000"/>
                </a:solidFill>
                <a:latin typeface="Trebuchet MS" pitchFamily="34" charset="0"/>
              </a:rPr>
              <a:t>sans contrepartie directe</a:t>
            </a:r>
            <a:r>
              <a:rPr lang="fr-CA" sz="2000" dirty="0">
                <a:latin typeface="Trebuchet MS" pitchFamily="34" charset="0"/>
              </a:rPr>
              <a:t> pour son auteur.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endParaRPr lang="fr-CA" sz="2000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000" dirty="0">
                <a:latin typeface="Trebuchet MS" pitchFamily="34" charset="0"/>
              </a:rPr>
              <a:t>Le </a:t>
            </a:r>
            <a:r>
              <a:rPr lang="fr-CA" sz="2000" b="1" dirty="0">
                <a:latin typeface="Trebuchet MS" pitchFamily="34" charset="0"/>
              </a:rPr>
              <a:t>SPONSORING</a:t>
            </a:r>
            <a:r>
              <a:rPr lang="fr-CA" sz="2000" dirty="0">
                <a:latin typeface="Trebuchet MS" pitchFamily="34" charset="0"/>
              </a:rPr>
              <a:t> ou  </a:t>
            </a:r>
            <a:r>
              <a:rPr lang="fr-CA" sz="2000" b="1" dirty="0">
                <a:latin typeface="Trebuchet MS" pitchFamily="34" charset="0"/>
              </a:rPr>
              <a:t>PARRAINAGE</a:t>
            </a:r>
            <a:r>
              <a:rPr lang="fr-CA" sz="2000" dirty="0">
                <a:latin typeface="Trebuchet MS" pitchFamily="34" charset="0"/>
              </a:rPr>
              <a:t> a une contrepartie publicitaire et comporte l’indication du nom ou de la marque du parrain afin de promouvoir son image.</a:t>
            </a:r>
          </a:p>
          <a:p>
            <a:pPr algn="just"/>
            <a:endParaRPr lang="fr-CA" sz="2000" dirty="0">
              <a:latin typeface="Trebuchet MS" pitchFamily="34" charset="0"/>
            </a:endParaRPr>
          </a:p>
          <a:p>
            <a:pPr hangingPunct="0">
              <a:buNone/>
            </a:pPr>
            <a:r>
              <a:rPr lang="fr-CA" sz="2000" b="1" dirty="0">
                <a:latin typeface="Trebuchet MS" pitchFamily="34" charset="0"/>
              </a:rPr>
              <a:t>Deux grandes différences entre MECENAT et SPONSORING :</a:t>
            </a:r>
          </a:p>
          <a:p>
            <a:pPr marL="360000" hangingPunct="0">
              <a:buFontTx/>
              <a:buChar char="-"/>
            </a:pPr>
            <a:r>
              <a:rPr lang="fr-CA" sz="2000" b="1" dirty="0">
                <a:latin typeface="Trebuchet MS" pitchFamily="34" charset="0"/>
              </a:rPr>
              <a:t> tient à l’existence ou non d’une contrepartie en faveur de l’entreprise,</a:t>
            </a:r>
          </a:p>
          <a:p>
            <a:pPr marL="360000" hangingPunct="0">
              <a:buNone/>
            </a:pPr>
            <a:r>
              <a:rPr lang="fr-CA" sz="2000" b="1" dirty="0">
                <a:latin typeface="Trebuchet MS" pitchFamily="34" charset="0"/>
              </a:rPr>
              <a:t>-   n’existe que du point de vue fiscal</a:t>
            </a:r>
            <a:endParaRPr lang="fr-FR" sz="2000" b="1" dirty="0">
              <a:latin typeface="Trebuchet MS" pitchFamily="34" charset="0"/>
            </a:endParaRP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pic>
        <p:nvPicPr>
          <p:cNvPr id="4" name="Image 3" descr="IMG MECENAT OU SPONS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39346" y="5011593"/>
            <a:ext cx="3131128" cy="16438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77B722D-CBFF-15C7-57E6-F0DBD67832A1}"/>
              </a:ext>
            </a:extLst>
          </p:cNvPr>
          <p:cNvSpPr/>
          <p:nvPr/>
        </p:nvSpPr>
        <p:spPr>
          <a:xfrm>
            <a:off x="11540836" y="6307030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P4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4569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8873" y="1055834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CC"/>
                </a:solidFill>
                <a:latin typeface="Bahnschrift" pitchFamily="34" charset="0"/>
              </a:rPr>
              <a:t>LE MECENAT, SPONSORING, DE QUOI PARLE-T-ON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B4F286-6840-0859-BA1E-4EC0FDF8EAFF}"/>
              </a:ext>
            </a:extLst>
          </p:cNvPr>
          <p:cNvSpPr/>
          <p:nvPr/>
        </p:nvSpPr>
        <p:spPr>
          <a:xfrm>
            <a:off x="11441449" y="6307030"/>
            <a:ext cx="6495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P4.1</a:t>
            </a:r>
          </a:p>
          <a:p>
            <a:pPr algn="ctr"/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8" name="Image 7" descr="Une image contenant texte, capture d’écran, Police, cercle&#10;&#10;Description générée automatiquement">
            <a:extLst>
              <a:ext uri="{FF2B5EF4-FFF2-40B4-BE49-F238E27FC236}">
                <a16:creationId xmlns:a16="http://schemas.microsoft.com/office/drawing/2014/main" id="{83A1FC9A-0C7B-241B-D7CC-FF6A33C17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54" y="1786656"/>
            <a:ext cx="9999291" cy="4748085"/>
          </a:xfrm>
          <a:prstGeom prst="rect">
            <a:avLst/>
          </a:prstGeom>
        </p:spPr>
      </p:pic>
      <p:pic>
        <p:nvPicPr>
          <p:cNvPr id="9" name="Image 8" descr="IMG MECENAT OU SPONSOR.png">
            <a:extLst>
              <a:ext uri="{FF2B5EF4-FFF2-40B4-BE49-F238E27FC236}">
                <a16:creationId xmlns:a16="http://schemas.microsoft.com/office/drawing/2014/main" id="{E886CFDB-153B-B5EA-6452-F564FDDB43D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34240" y="150860"/>
            <a:ext cx="1922809" cy="100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657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D8A30A-C9CC-AB97-FF87-7EF98B3BD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2CE875-2E91-59CE-CC24-566E9A790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3" y="1055834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CC"/>
                </a:solidFill>
                <a:latin typeface="Bahnschrift" pitchFamily="34" charset="0"/>
              </a:rPr>
              <a:t>MECENAT, SPONSORING … DE QUOI PARLE-T-ON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3A7477-2EFB-6F1F-42B5-29C2929F3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350" y="2004413"/>
            <a:ext cx="10515600" cy="3883769"/>
          </a:xfrm>
        </p:spPr>
        <p:txBody>
          <a:bodyPr>
            <a:noAutofit/>
          </a:bodyPr>
          <a:lstStyle/>
          <a:p>
            <a:pPr algn="just"/>
            <a:endParaRPr lang="fr-CA" sz="2000" dirty="0">
              <a:latin typeface="Trebuchet MS" pitchFamily="34" charset="0"/>
            </a:endParaRPr>
          </a:p>
          <a:p>
            <a:pPr hangingPunct="0">
              <a:buNone/>
            </a:pPr>
            <a:r>
              <a:rPr lang="fr-CA" sz="2000" b="1" dirty="0">
                <a:latin typeface="Trebuchet MS" pitchFamily="34" charset="0"/>
              </a:rPr>
              <a:t>Deux grandes différences entre MECENAT et SPONSORING :</a:t>
            </a:r>
          </a:p>
          <a:p>
            <a:pPr marL="360000" hangingPunct="0">
              <a:buFontTx/>
              <a:buChar char="-"/>
            </a:pPr>
            <a:r>
              <a:rPr lang="fr-CA" sz="2000" b="1" dirty="0">
                <a:latin typeface="Trebuchet MS" pitchFamily="34" charset="0"/>
              </a:rPr>
              <a:t> tient à l’existence ou non d’une contrepartie en faveur de l’entreprise,</a:t>
            </a:r>
          </a:p>
          <a:p>
            <a:pPr marL="360000" hangingPunct="0">
              <a:buNone/>
            </a:pPr>
            <a:r>
              <a:rPr lang="fr-CA" sz="2000" b="1" dirty="0">
                <a:latin typeface="Trebuchet MS" pitchFamily="34" charset="0"/>
              </a:rPr>
              <a:t>-   n’existe que du point de vue fiscal</a:t>
            </a:r>
            <a:endParaRPr lang="fr-FR" sz="2000" b="1" dirty="0">
              <a:latin typeface="Trebuchet MS" pitchFamily="34" charset="0"/>
            </a:endParaRP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pic>
        <p:nvPicPr>
          <p:cNvPr id="4" name="Image 3" descr="IMG MECENAT OU SPONSOR.png">
            <a:extLst>
              <a:ext uri="{FF2B5EF4-FFF2-40B4-BE49-F238E27FC236}">
                <a16:creationId xmlns:a16="http://schemas.microsoft.com/office/drawing/2014/main" id="{D86589FA-67B6-3AC5-9D3E-452230741E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39346" y="5011593"/>
            <a:ext cx="3131128" cy="16438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775C63-22B6-AB36-D6F5-91248EB1DC4D}"/>
              </a:ext>
            </a:extLst>
          </p:cNvPr>
          <p:cNvSpPr/>
          <p:nvPr/>
        </p:nvSpPr>
        <p:spPr>
          <a:xfrm>
            <a:off x="11441450" y="6307030"/>
            <a:ext cx="6495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P4.2</a:t>
            </a:r>
          </a:p>
          <a:p>
            <a:pPr algn="ctr"/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1849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B98923-8BCC-F0DA-2943-C1E47AF47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EBE323-C32B-18FC-5F7C-C6971EA60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3" y="1055834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rgbClr val="0000CC"/>
                </a:solidFill>
                <a:latin typeface="Bahnschrift" pitchFamily="34" charset="0"/>
              </a:rPr>
              <a:t>LE MECENAT, DE QUOI S’AGIT-IL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170236-EC05-33F0-52EE-212810CA5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9982"/>
            <a:ext cx="10515600" cy="15700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En dehors des associations reconnues d’</a:t>
            </a:r>
            <a:r>
              <a:rPr lang="fr-FR" sz="2000" dirty="0">
                <a:solidFill>
                  <a:srgbClr val="FF0000"/>
                </a:solidFill>
                <a:latin typeface="Trebuchet MS" pitchFamily="34" charset="0"/>
              </a:rPr>
              <a:t>utilité publiques</a:t>
            </a:r>
            <a:r>
              <a:rPr lang="fr-FR" sz="2000" dirty="0">
                <a:latin typeface="Trebuchet MS" pitchFamily="34" charset="0"/>
              </a:rPr>
              <a:t>, seules les associations d'</a:t>
            </a:r>
            <a:r>
              <a:rPr lang="fr-FR" sz="2000" b="1" dirty="0">
                <a:solidFill>
                  <a:srgbClr val="C00000"/>
                </a:solidFill>
                <a:latin typeface="Trebuchet MS" pitchFamily="34" charset="0"/>
              </a:rPr>
              <a:t>intérêt</a:t>
            </a:r>
            <a:r>
              <a:rPr lang="fr-FR" sz="2000" b="1" dirty="0">
                <a:latin typeface="Trebuchet MS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Trebuchet MS" pitchFamily="34" charset="0"/>
              </a:rPr>
              <a:t>général </a:t>
            </a:r>
            <a:r>
              <a:rPr lang="fr-FR" sz="2000" dirty="0">
                <a:latin typeface="Trebuchet MS" pitchFamily="34" charset="0"/>
              </a:rPr>
              <a:t>sont habilitées à recevoir du MECENAT et à émettre un </a:t>
            </a:r>
            <a:r>
              <a:rPr lang="fr-FR" sz="2000" b="1" dirty="0">
                <a:solidFill>
                  <a:srgbClr val="C00000"/>
                </a:solidFill>
                <a:latin typeface="Trebuchet MS" pitchFamily="34" charset="0"/>
              </a:rPr>
              <a:t>reçu fiscal </a:t>
            </a:r>
            <a:r>
              <a:rPr lang="fr-FR" sz="2000" dirty="0">
                <a:latin typeface="Trebuchet MS" pitchFamily="34" charset="0"/>
              </a:rPr>
              <a:t>qui permet à l'entreprise mécène de bénéficier d'une </a:t>
            </a:r>
            <a:r>
              <a:rPr lang="fr-FR" sz="2000" b="1" dirty="0">
                <a:solidFill>
                  <a:srgbClr val="C00000"/>
                </a:solidFill>
                <a:latin typeface="Trebuchet MS" pitchFamily="34" charset="0"/>
              </a:rPr>
              <a:t>réduction d’impôt</a:t>
            </a:r>
            <a:r>
              <a:rPr lang="fr-FR" sz="2000" dirty="0">
                <a:latin typeface="Trebuchet MS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latin typeface="Trebuchet MS" pitchFamily="34" charset="0"/>
            </a:endParaRP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pic>
        <p:nvPicPr>
          <p:cNvPr id="4" name="Image 3" descr="IMG MECENAT.jpg">
            <a:extLst>
              <a:ext uri="{FF2B5EF4-FFF2-40B4-BE49-F238E27FC236}">
                <a16:creationId xmlns:a16="http://schemas.microsoft.com/office/drawing/2014/main" id="{82DDF022-9A15-3965-DD26-0EAE135C21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25345" y="323259"/>
            <a:ext cx="3001862" cy="9097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7CC9DE4-F876-6142-202D-0CC68164F628}"/>
              </a:ext>
            </a:extLst>
          </p:cNvPr>
          <p:cNvSpPr/>
          <p:nvPr/>
        </p:nvSpPr>
        <p:spPr>
          <a:xfrm>
            <a:off x="11540836" y="6307030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P5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687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8873" y="1055834"/>
            <a:ext cx="10889673" cy="838524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rgbClr val="0000CC"/>
                </a:solidFill>
                <a:latin typeface="Bahnschrift" pitchFamily="34" charset="0"/>
              </a:rPr>
              <a:t>LE MECENAT, UN SOUTIEN SANS CONTREPARTIE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8350" y="2004413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itchFamily="34" charset="0"/>
              </a:rPr>
              <a:t>Le MECENAT est un soutien apporté par une entreprise, </a:t>
            </a:r>
            <a:r>
              <a:rPr lang="fr-FR" dirty="0">
                <a:solidFill>
                  <a:srgbClr val="C00000"/>
                </a:solidFill>
                <a:latin typeface="Trebuchet MS" pitchFamily="34" charset="0"/>
              </a:rPr>
              <a:t>sans contrepartie directe ou indirecte</a:t>
            </a:r>
            <a:r>
              <a:rPr lang="fr-FR" dirty="0">
                <a:latin typeface="Trebuchet MS" pitchFamily="34" charset="0"/>
              </a:rPr>
              <a:t> </a:t>
            </a:r>
            <a:r>
              <a:rPr lang="fr-FR" sz="2000" dirty="0">
                <a:latin typeface="Trebuchet MS" pitchFamily="34" charset="0"/>
              </a:rPr>
              <a:t>de la part du club … toutefois l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orsque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la contrepartie est symbolique, une tolérance de l’administration fiscale permet de ne pas qualifier l’opération en dépense de SPONSORING.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Surtout ne pas faire de publicité sur les produits et les services du MECENE.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2000" b="1" dirty="0">
              <a:latin typeface="Trebuchet MS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endParaRPr lang="fr-FR" sz="2000" dirty="0">
              <a:latin typeface="Trebuchet MS" pitchFamily="34" charset="0"/>
            </a:endParaRP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pic>
        <p:nvPicPr>
          <p:cNvPr id="4" name="Image 3" descr="IMG MECEN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25345" y="323259"/>
            <a:ext cx="3001862" cy="9097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B4F286-6840-0859-BA1E-4EC0FDF8EAFF}"/>
              </a:ext>
            </a:extLst>
          </p:cNvPr>
          <p:cNvSpPr/>
          <p:nvPr/>
        </p:nvSpPr>
        <p:spPr>
          <a:xfrm>
            <a:off x="11540835" y="6307030"/>
            <a:ext cx="4507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P5</a:t>
            </a:r>
            <a:endParaRPr lang="fr-FR" sz="2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1447</Words>
  <Application>Microsoft Office PowerPoint</Application>
  <PresentationFormat>Grand écran</PresentationFormat>
  <Paragraphs>247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8" baseType="lpstr">
      <vt:lpstr>ADLaM Display</vt:lpstr>
      <vt:lpstr>Albertus Medium</vt:lpstr>
      <vt:lpstr>Arial</vt:lpstr>
      <vt:lpstr>Avenir Next LT Pro Demi</vt:lpstr>
      <vt:lpstr>Bahnschrift</vt:lpstr>
      <vt:lpstr>Berlin Sans FB Demi</vt:lpstr>
      <vt:lpstr>Bookman Old Style</vt:lpstr>
      <vt:lpstr>Calibri</vt:lpstr>
      <vt:lpstr>Calibri Light</vt:lpstr>
      <vt:lpstr>Century Gothic</vt:lpstr>
      <vt:lpstr>Trebuchet MS</vt:lpstr>
      <vt:lpstr>Thème Office</vt:lpstr>
      <vt:lpstr>Présentation PowerPoint</vt:lpstr>
      <vt:lpstr>Présentation PowerPoint</vt:lpstr>
      <vt:lpstr>LES DIFFERENTES SOURCES DE FINANCEMENT</vt:lpstr>
      <vt:lpstr>LE MODELE ECONOMIQUE DES CLUBS SPORTIFS             LA VENTILATION MOYENNE DES PRODUITS DES CLUBS SPORTIFS </vt:lpstr>
      <vt:lpstr>MECENAT, SPONSORING … DE QUOI PARLE-T-ON ?</vt:lpstr>
      <vt:lpstr>LE MECENAT, SPONSORING, DE QUOI PARLE-T-ON ?</vt:lpstr>
      <vt:lpstr>MECENAT, SPONSORING … DE QUOI PARLE-T-ON ?</vt:lpstr>
      <vt:lpstr>LE MECENAT, DE QUOI S’AGIT-IL ?</vt:lpstr>
      <vt:lpstr>LE MECENAT, UN SOUTIEN SANS CONTREPARTIE</vt:lpstr>
      <vt:lpstr>LE MECENAT, SPONSORING, DE QUOI PARLE-T-ON ?</vt:lpstr>
      <vt:lpstr>AVANTAGE FISCAL</vt:lpstr>
      <vt:lpstr>NECESSITE D’EMETTRE UN CERFA ?</vt:lpstr>
      <vt:lpstr>NECESSITE DE FORMALISER UN CONTRAT OU UNE CONVENTION</vt:lpstr>
      <vt:lpstr>CE QU’IL FAUT RETENIR SUR LE MECENAT ?</vt:lpstr>
      <vt:lpstr>LE PARTENARIAT, UN SOUTIEN AVEC CONTREPARTIE </vt:lpstr>
      <vt:lpstr>LE SPONSORING : DE QUOI S’AGIT-IL ?</vt:lpstr>
      <vt:lpstr>NECESSITE DE REMETTRE UNE FACTURE</vt:lpstr>
      <vt:lpstr>CE QU’IL FAUT RETENIR SUR LE SPONSORING</vt:lpstr>
      <vt:lpstr>MECENAT ou PARRAINAGE ?</vt:lpstr>
      <vt:lpstr>               LES AVANTAGES FISCAUX</vt:lpstr>
      <vt:lpstr>               LES AVANTAGES FISCAUX</vt:lpstr>
      <vt:lpstr>          LES AVANTAGES FISCAUX</vt:lpstr>
      <vt:lpstr>          DOCUMENTS INTERDEPENDANTS</vt:lpstr>
      <vt:lpstr>ALLER CHERCHER DES INSPIRATIONS POUR CREER UN DOSSIER DE SPONSORING</vt:lpstr>
      <vt:lpstr>          PROCHAIN WEBINAIRE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COM FIXE</dc:creator>
  <cp:lastModifiedBy>Claude Soutadé</cp:lastModifiedBy>
  <cp:revision>208</cp:revision>
  <dcterms:created xsi:type="dcterms:W3CDTF">2023-03-23T15:53:43Z</dcterms:created>
  <dcterms:modified xsi:type="dcterms:W3CDTF">2026-01-20T16:19:37Z</dcterms:modified>
</cp:coreProperties>
</file>