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3" r:id="rId3"/>
    <p:sldId id="257" r:id="rId4"/>
    <p:sldId id="284" r:id="rId5"/>
    <p:sldId id="321" r:id="rId6"/>
    <p:sldId id="322" r:id="rId7"/>
    <p:sldId id="317" r:id="rId8"/>
    <p:sldId id="324" r:id="rId9"/>
    <p:sldId id="303" r:id="rId10"/>
    <p:sldId id="285" r:id="rId11"/>
    <p:sldId id="320" r:id="rId12"/>
    <p:sldId id="325" r:id="rId13"/>
    <p:sldId id="326" r:id="rId14"/>
    <p:sldId id="349" r:id="rId15"/>
    <p:sldId id="350" r:id="rId16"/>
    <p:sldId id="351" r:id="rId17"/>
    <p:sldId id="286" r:id="rId18"/>
    <p:sldId id="327" r:id="rId19"/>
    <p:sldId id="328" r:id="rId20"/>
    <p:sldId id="323" r:id="rId21"/>
    <p:sldId id="312" r:id="rId22"/>
    <p:sldId id="313" r:id="rId23"/>
    <p:sldId id="314" r:id="rId24"/>
    <p:sldId id="315" r:id="rId25"/>
    <p:sldId id="316" r:id="rId26"/>
    <p:sldId id="331" r:id="rId27"/>
    <p:sldId id="334" r:id="rId28"/>
    <p:sldId id="330" r:id="rId29"/>
    <p:sldId id="333" r:id="rId30"/>
    <p:sldId id="352" r:id="rId31"/>
    <p:sldId id="353" r:id="rId32"/>
    <p:sldId id="348" r:id="rId33"/>
    <p:sldId id="258" r:id="rId3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B2B2B2"/>
    <a:srgbClr val="99CCFF"/>
    <a:srgbClr val="00FF00"/>
    <a:srgbClr val="66FF66"/>
    <a:srgbClr val="00FF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87" d="100"/>
          <a:sy n="87" d="100"/>
        </p:scale>
        <p:origin x="528"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663613-A562-4D34-8F91-DE628E850151}" type="doc">
      <dgm:prSet loTypeId="urn:microsoft.com/office/officeart/2005/8/layout/matrix1" loCatId="matrix" qsTypeId="urn:microsoft.com/office/officeart/2005/8/quickstyle/simple5" qsCatId="simple" csTypeId="urn:microsoft.com/office/officeart/2005/8/colors/accent1_2" csCatId="accent1" phldr="1"/>
      <dgm:spPr/>
      <dgm:t>
        <a:bodyPr/>
        <a:lstStyle/>
        <a:p>
          <a:endParaRPr lang="fr-FR"/>
        </a:p>
      </dgm:t>
    </dgm:pt>
    <dgm:pt modelId="{DEE2BB29-DC3D-488B-A685-FAAD86415AC0}">
      <dgm:prSet phldrT="[Texte]"/>
      <dgm:spPr/>
      <dgm:t>
        <a:bodyPr/>
        <a:lstStyle/>
        <a:p>
          <a:r>
            <a:rPr lang="fr-FR" dirty="0"/>
            <a:t>REVENUS DES CLUBS</a:t>
          </a:r>
        </a:p>
      </dgm:t>
    </dgm:pt>
    <dgm:pt modelId="{AC89B760-E152-44CA-861E-11C63C756FFC}" type="parTrans" cxnId="{4328B4DA-5F1B-4CF4-90E4-8929CF4D892D}">
      <dgm:prSet/>
      <dgm:spPr/>
      <dgm:t>
        <a:bodyPr/>
        <a:lstStyle/>
        <a:p>
          <a:endParaRPr lang="fr-FR"/>
        </a:p>
      </dgm:t>
    </dgm:pt>
    <dgm:pt modelId="{3E52D22C-2C1D-49FC-A33B-1F73913775E6}" type="sibTrans" cxnId="{4328B4DA-5F1B-4CF4-90E4-8929CF4D892D}">
      <dgm:prSet/>
      <dgm:spPr/>
      <dgm:t>
        <a:bodyPr/>
        <a:lstStyle/>
        <a:p>
          <a:endParaRPr lang="fr-FR"/>
        </a:p>
      </dgm:t>
    </dgm:pt>
    <dgm:pt modelId="{6EC19B21-AA2A-4CBF-9625-17FCA31E35D0}">
      <dgm:prSet phldrT="[Texte]"/>
      <dgm:spPr>
        <a:solidFill>
          <a:srgbClr val="00FF00"/>
        </a:solidFill>
      </dgm:spPr>
      <dgm:t>
        <a:bodyPr/>
        <a:lstStyle/>
        <a:p>
          <a:r>
            <a:rPr lang="fr-FR" b="1" dirty="0">
              <a:solidFill>
                <a:srgbClr val="FF0000"/>
              </a:solidFill>
            </a:rPr>
            <a:t>LES ADHESIONS</a:t>
          </a:r>
        </a:p>
      </dgm:t>
    </dgm:pt>
    <dgm:pt modelId="{4B18F596-9BAC-4999-82C2-3F7EF5CBB110}" type="parTrans" cxnId="{4AA43544-3C3F-48E1-8ABB-085A5FFDCB9E}">
      <dgm:prSet/>
      <dgm:spPr/>
      <dgm:t>
        <a:bodyPr/>
        <a:lstStyle/>
        <a:p>
          <a:endParaRPr lang="fr-FR"/>
        </a:p>
      </dgm:t>
    </dgm:pt>
    <dgm:pt modelId="{6381AC60-1862-4949-88C0-B5660931094B}" type="sibTrans" cxnId="{4AA43544-3C3F-48E1-8ABB-085A5FFDCB9E}">
      <dgm:prSet/>
      <dgm:spPr/>
      <dgm:t>
        <a:bodyPr/>
        <a:lstStyle/>
        <a:p>
          <a:endParaRPr lang="fr-FR"/>
        </a:p>
      </dgm:t>
    </dgm:pt>
    <dgm:pt modelId="{A43BBF61-6E6D-4461-844C-5FE8A163095F}">
      <dgm:prSet phldrT="[Texte]"/>
      <dgm:spPr>
        <a:solidFill>
          <a:srgbClr val="00FF00"/>
        </a:solidFill>
      </dgm:spPr>
      <dgm:t>
        <a:bodyPr/>
        <a:lstStyle/>
        <a:p>
          <a:r>
            <a:rPr lang="fr-FR" b="1" dirty="0">
              <a:solidFill>
                <a:srgbClr val="FF0000"/>
              </a:solidFill>
            </a:rPr>
            <a:t>LES VENTES ADDITIONNELLES</a:t>
          </a:r>
        </a:p>
      </dgm:t>
    </dgm:pt>
    <dgm:pt modelId="{87D2F9EC-68B2-4138-B2C4-3E286E98BE61}" type="parTrans" cxnId="{79F938C2-CE8D-4C70-A894-80E2F6D01075}">
      <dgm:prSet/>
      <dgm:spPr/>
      <dgm:t>
        <a:bodyPr/>
        <a:lstStyle/>
        <a:p>
          <a:endParaRPr lang="fr-FR"/>
        </a:p>
      </dgm:t>
    </dgm:pt>
    <dgm:pt modelId="{287B46AA-3AD4-4108-A95B-CF48AC5BCBF1}" type="sibTrans" cxnId="{79F938C2-CE8D-4C70-A894-80E2F6D01075}">
      <dgm:prSet/>
      <dgm:spPr/>
      <dgm:t>
        <a:bodyPr/>
        <a:lstStyle/>
        <a:p>
          <a:endParaRPr lang="fr-FR"/>
        </a:p>
      </dgm:t>
    </dgm:pt>
    <dgm:pt modelId="{1E4E678E-08CF-4DC4-AB3A-625C41E03D41}">
      <dgm:prSet phldrT="[Texte]"/>
      <dgm:spPr>
        <a:solidFill>
          <a:srgbClr val="00FF00"/>
        </a:solidFill>
        <a:ln>
          <a:solidFill>
            <a:schemeClr val="accent1"/>
          </a:solidFill>
        </a:ln>
      </dgm:spPr>
      <dgm:t>
        <a:bodyPr/>
        <a:lstStyle/>
        <a:p>
          <a:r>
            <a:rPr lang="fr-FR" b="1" dirty="0">
              <a:solidFill>
                <a:srgbClr val="FF0000"/>
              </a:solidFill>
            </a:rPr>
            <a:t>LES AIDES FINANCIERES PUBLIQUES</a:t>
          </a:r>
        </a:p>
        <a:p>
          <a:r>
            <a:rPr lang="fr-FR" b="1" dirty="0">
              <a:solidFill>
                <a:srgbClr val="FF0000"/>
              </a:solidFill>
            </a:rPr>
            <a:t>(SUBVENTIONS)</a:t>
          </a:r>
        </a:p>
      </dgm:t>
    </dgm:pt>
    <dgm:pt modelId="{713712E0-8104-4BD1-9231-DD9559E16DFD}" type="parTrans" cxnId="{036E3707-418F-4530-B96B-4C2DC1A7315F}">
      <dgm:prSet/>
      <dgm:spPr/>
      <dgm:t>
        <a:bodyPr/>
        <a:lstStyle/>
        <a:p>
          <a:endParaRPr lang="fr-FR"/>
        </a:p>
      </dgm:t>
    </dgm:pt>
    <dgm:pt modelId="{1C430B9F-D8AC-4728-BBFC-639D1E25ED46}" type="sibTrans" cxnId="{036E3707-418F-4530-B96B-4C2DC1A7315F}">
      <dgm:prSet/>
      <dgm:spPr/>
      <dgm:t>
        <a:bodyPr/>
        <a:lstStyle/>
        <a:p>
          <a:endParaRPr lang="fr-FR"/>
        </a:p>
      </dgm:t>
    </dgm:pt>
    <dgm:pt modelId="{7F65D3CB-FEB6-498B-B2DB-9A37A1EF5E29}">
      <dgm:prSet phldrT="[Texte]"/>
      <dgm:spPr>
        <a:solidFill>
          <a:srgbClr val="00FF00"/>
        </a:solidFill>
      </dgm:spPr>
      <dgm:t>
        <a:bodyPr/>
        <a:lstStyle/>
        <a:p>
          <a:r>
            <a:rPr lang="fr-FR" b="1" dirty="0">
              <a:solidFill>
                <a:srgbClr val="FF0000"/>
              </a:solidFill>
            </a:rPr>
            <a:t>LES AIDES FINANCIERES PRIVEES</a:t>
          </a:r>
        </a:p>
        <a:p>
          <a:r>
            <a:rPr lang="fr-FR" b="1" dirty="0">
              <a:solidFill>
                <a:srgbClr val="FF0000"/>
              </a:solidFill>
            </a:rPr>
            <a:t>(SPONSORING &amp; MECENAT)</a:t>
          </a:r>
        </a:p>
      </dgm:t>
    </dgm:pt>
    <dgm:pt modelId="{7A97469B-D560-4766-9B25-F87AFBC8878A}" type="parTrans" cxnId="{FDD5F101-7795-43A8-8B89-821CF47BBFEB}">
      <dgm:prSet/>
      <dgm:spPr/>
      <dgm:t>
        <a:bodyPr/>
        <a:lstStyle/>
        <a:p>
          <a:endParaRPr lang="fr-FR"/>
        </a:p>
      </dgm:t>
    </dgm:pt>
    <dgm:pt modelId="{59C54027-FD5B-46EE-A7C9-A18AE4BABE0A}" type="sibTrans" cxnId="{FDD5F101-7795-43A8-8B89-821CF47BBFEB}">
      <dgm:prSet/>
      <dgm:spPr/>
      <dgm:t>
        <a:bodyPr/>
        <a:lstStyle/>
        <a:p>
          <a:endParaRPr lang="fr-FR"/>
        </a:p>
      </dgm:t>
    </dgm:pt>
    <dgm:pt modelId="{E7CF6712-4B36-46D6-AAFC-A5AC2195A184}" type="pres">
      <dgm:prSet presAssocID="{DC663613-A562-4D34-8F91-DE628E850151}" presName="diagram" presStyleCnt="0">
        <dgm:presLayoutVars>
          <dgm:chMax val="1"/>
          <dgm:dir/>
          <dgm:animLvl val="ctr"/>
          <dgm:resizeHandles val="exact"/>
        </dgm:presLayoutVars>
      </dgm:prSet>
      <dgm:spPr/>
      <dgm:t>
        <a:bodyPr/>
        <a:lstStyle/>
        <a:p>
          <a:endParaRPr lang="fr-FR"/>
        </a:p>
      </dgm:t>
    </dgm:pt>
    <dgm:pt modelId="{B2D289C9-50C8-456A-A69B-9BC728FC0104}" type="pres">
      <dgm:prSet presAssocID="{DC663613-A562-4D34-8F91-DE628E850151}" presName="matrix" presStyleCnt="0"/>
      <dgm:spPr/>
    </dgm:pt>
    <dgm:pt modelId="{4827721B-EAD2-49E9-9E42-01CDD6902B05}" type="pres">
      <dgm:prSet presAssocID="{DC663613-A562-4D34-8F91-DE628E850151}" presName="tile1" presStyleLbl="node1" presStyleIdx="0" presStyleCnt="4" custLinFactNeighborX="-9849" custLinFactNeighborY="-7184"/>
      <dgm:spPr/>
      <dgm:t>
        <a:bodyPr/>
        <a:lstStyle/>
        <a:p>
          <a:endParaRPr lang="fr-FR"/>
        </a:p>
      </dgm:t>
    </dgm:pt>
    <dgm:pt modelId="{BDF04AA6-196F-4E35-8022-1B3D735D4F30}" type="pres">
      <dgm:prSet presAssocID="{DC663613-A562-4D34-8F91-DE628E850151}" presName="tile1text" presStyleLbl="node1" presStyleIdx="0" presStyleCnt="4">
        <dgm:presLayoutVars>
          <dgm:chMax val="0"/>
          <dgm:chPref val="0"/>
          <dgm:bulletEnabled val="1"/>
        </dgm:presLayoutVars>
      </dgm:prSet>
      <dgm:spPr/>
      <dgm:t>
        <a:bodyPr/>
        <a:lstStyle/>
        <a:p>
          <a:endParaRPr lang="fr-FR"/>
        </a:p>
      </dgm:t>
    </dgm:pt>
    <dgm:pt modelId="{2F85B5C8-0011-4091-9B33-F5FC06606F26}" type="pres">
      <dgm:prSet presAssocID="{DC663613-A562-4D34-8F91-DE628E850151}" presName="tile2" presStyleLbl="node1" presStyleIdx="1" presStyleCnt="4"/>
      <dgm:spPr/>
      <dgm:t>
        <a:bodyPr/>
        <a:lstStyle/>
        <a:p>
          <a:endParaRPr lang="fr-FR"/>
        </a:p>
      </dgm:t>
    </dgm:pt>
    <dgm:pt modelId="{C95861D7-257E-4D52-8782-5A1BF17E34D5}" type="pres">
      <dgm:prSet presAssocID="{DC663613-A562-4D34-8F91-DE628E850151}" presName="tile2text" presStyleLbl="node1" presStyleIdx="1" presStyleCnt="4">
        <dgm:presLayoutVars>
          <dgm:chMax val="0"/>
          <dgm:chPref val="0"/>
          <dgm:bulletEnabled val="1"/>
        </dgm:presLayoutVars>
      </dgm:prSet>
      <dgm:spPr/>
      <dgm:t>
        <a:bodyPr/>
        <a:lstStyle/>
        <a:p>
          <a:endParaRPr lang="fr-FR"/>
        </a:p>
      </dgm:t>
    </dgm:pt>
    <dgm:pt modelId="{F4BA37E9-8DD2-4BF4-B430-E15F3188D8FB}" type="pres">
      <dgm:prSet presAssocID="{DC663613-A562-4D34-8F91-DE628E850151}" presName="tile3" presStyleLbl="node1" presStyleIdx="2" presStyleCnt="4"/>
      <dgm:spPr/>
      <dgm:t>
        <a:bodyPr/>
        <a:lstStyle/>
        <a:p>
          <a:endParaRPr lang="fr-FR"/>
        </a:p>
      </dgm:t>
    </dgm:pt>
    <dgm:pt modelId="{968FA9B0-0204-4A0E-853D-9873F4F3F4B3}" type="pres">
      <dgm:prSet presAssocID="{DC663613-A562-4D34-8F91-DE628E850151}" presName="tile3text" presStyleLbl="node1" presStyleIdx="2" presStyleCnt="4">
        <dgm:presLayoutVars>
          <dgm:chMax val="0"/>
          <dgm:chPref val="0"/>
          <dgm:bulletEnabled val="1"/>
        </dgm:presLayoutVars>
      </dgm:prSet>
      <dgm:spPr/>
      <dgm:t>
        <a:bodyPr/>
        <a:lstStyle/>
        <a:p>
          <a:endParaRPr lang="fr-FR"/>
        </a:p>
      </dgm:t>
    </dgm:pt>
    <dgm:pt modelId="{C2F248AA-C00E-4A91-B3C0-733A7D48A9E2}" type="pres">
      <dgm:prSet presAssocID="{DC663613-A562-4D34-8F91-DE628E850151}" presName="tile4" presStyleLbl="node1" presStyleIdx="3" presStyleCnt="4"/>
      <dgm:spPr/>
      <dgm:t>
        <a:bodyPr/>
        <a:lstStyle/>
        <a:p>
          <a:endParaRPr lang="fr-FR"/>
        </a:p>
      </dgm:t>
    </dgm:pt>
    <dgm:pt modelId="{527AB8E2-26A1-433A-B3CF-A4819FB4C9B0}" type="pres">
      <dgm:prSet presAssocID="{DC663613-A562-4D34-8F91-DE628E850151}" presName="tile4text" presStyleLbl="node1" presStyleIdx="3" presStyleCnt="4">
        <dgm:presLayoutVars>
          <dgm:chMax val="0"/>
          <dgm:chPref val="0"/>
          <dgm:bulletEnabled val="1"/>
        </dgm:presLayoutVars>
      </dgm:prSet>
      <dgm:spPr/>
      <dgm:t>
        <a:bodyPr/>
        <a:lstStyle/>
        <a:p>
          <a:endParaRPr lang="fr-FR"/>
        </a:p>
      </dgm:t>
    </dgm:pt>
    <dgm:pt modelId="{73B84ED3-695A-4E24-81CE-5C9441051130}" type="pres">
      <dgm:prSet presAssocID="{DC663613-A562-4D34-8F91-DE628E850151}" presName="centerTile" presStyleLbl="fgShp" presStyleIdx="0" presStyleCnt="1">
        <dgm:presLayoutVars>
          <dgm:chMax val="0"/>
          <dgm:chPref val="0"/>
        </dgm:presLayoutVars>
      </dgm:prSet>
      <dgm:spPr/>
      <dgm:t>
        <a:bodyPr/>
        <a:lstStyle/>
        <a:p>
          <a:endParaRPr lang="fr-FR"/>
        </a:p>
      </dgm:t>
    </dgm:pt>
  </dgm:ptLst>
  <dgm:cxnLst>
    <dgm:cxn modelId="{63011B6F-CBEC-46EC-A75C-AD6F3560C7C8}" type="presOf" srcId="{DC663613-A562-4D34-8F91-DE628E850151}" destId="{E7CF6712-4B36-46D6-AAFC-A5AC2195A184}" srcOrd="0" destOrd="0" presId="urn:microsoft.com/office/officeart/2005/8/layout/matrix1"/>
    <dgm:cxn modelId="{B7A26A06-03B0-4930-8DDC-5F6ACE169CFF}" type="presOf" srcId="{1E4E678E-08CF-4DC4-AB3A-625C41E03D41}" destId="{968FA9B0-0204-4A0E-853D-9873F4F3F4B3}" srcOrd="1" destOrd="0" presId="urn:microsoft.com/office/officeart/2005/8/layout/matrix1"/>
    <dgm:cxn modelId="{036E3707-418F-4530-B96B-4C2DC1A7315F}" srcId="{DEE2BB29-DC3D-488B-A685-FAAD86415AC0}" destId="{1E4E678E-08CF-4DC4-AB3A-625C41E03D41}" srcOrd="2" destOrd="0" parTransId="{713712E0-8104-4BD1-9231-DD9559E16DFD}" sibTransId="{1C430B9F-D8AC-4728-BBFC-639D1E25ED46}"/>
    <dgm:cxn modelId="{9755D465-FC29-41B4-9560-882343D36B71}" type="presOf" srcId="{A43BBF61-6E6D-4461-844C-5FE8A163095F}" destId="{2F85B5C8-0011-4091-9B33-F5FC06606F26}" srcOrd="0" destOrd="0" presId="urn:microsoft.com/office/officeart/2005/8/layout/matrix1"/>
    <dgm:cxn modelId="{F4F64B63-95D6-43D1-A2F8-4DA104150618}" type="presOf" srcId="{6EC19B21-AA2A-4CBF-9625-17FCA31E35D0}" destId="{4827721B-EAD2-49E9-9E42-01CDD6902B05}" srcOrd="0" destOrd="0" presId="urn:microsoft.com/office/officeart/2005/8/layout/matrix1"/>
    <dgm:cxn modelId="{43C616C4-5E12-4193-BC54-530BC8B85913}" type="presOf" srcId="{DEE2BB29-DC3D-488B-A685-FAAD86415AC0}" destId="{73B84ED3-695A-4E24-81CE-5C9441051130}" srcOrd="0" destOrd="0" presId="urn:microsoft.com/office/officeart/2005/8/layout/matrix1"/>
    <dgm:cxn modelId="{79F938C2-CE8D-4C70-A894-80E2F6D01075}" srcId="{DEE2BB29-DC3D-488B-A685-FAAD86415AC0}" destId="{A43BBF61-6E6D-4461-844C-5FE8A163095F}" srcOrd="1" destOrd="0" parTransId="{87D2F9EC-68B2-4138-B2C4-3E286E98BE61}" sibTransId="{287B46AA-3AD4-4108-A95B-CF48AC5BCBF1}"/>
    <dgm:cxn modelId="{FDD5F101-7795-43A8-8B89-821CF47BBFEB}" srcId="{DEE2BB29-DC3D-488B-A685-FAAD86415AC0}" destId="{7F65D3CB-FEB6-498B-B2DB-9A37A1EF5E29}" srcOrd="3" destOrd="0" parTransId="{7A97469B-D560-4766-9B25-F87AFBC8878A}" sibTransId="{59C54027-FD5B-46EE-A7C9-A18AE4BABE0A}"/>
    <dgm:cxn modelId="{2D00F942-838D-4F08-9C60-3E4D81D967E0}" type="presOf" srcId="{A43BBF61-6E6D-4461-844C-5FE8A163095F}" destId="{C95861D7-257E-4D52-8782-5A1BF17E34D5}" srcOrd="1" destOrd="0" presId="urn:microsoft.com/office/officeart/2005/8/layout/matrix1"/>
    <dgm:cxn modelId="{4AA43544-3C3F-48E1-8ABB-085A5FFDCB9E}" srcId="{DEE2BB29-DC3D-488B-A685-FAAD86415AC0}" destId="{6EC19B21-AA2A-4CBF-9625-17FCA31E35D0}" srcOrd="0" destOrd="0" parTransId="{4B18F596-9BAC-4999-82C2-3F7EF5CBB110}" sibTransId="{6381AC60-1862-4949-88C0-B5660931094B}"/>
    <dgm:cxn modelId="{D35D1130-40C5-49DC-BF25-5898B1755753}" type="presOf" srcId="{7F65D3CB-FEB6-498B-B2DB-9A37A1EF5E29}" destId="{C2F248AA-C00E-4A91-B3C0-733A7D48A9E2}" srcOrd="0" destOrd="0" presId="urn:microsoft.com/office/officeart/2005/8/layout/matrix1"/>
    <dgm:cxn modelId="{C006763C-F15B-496F-8B44-8731AFFCCEAC}" type="presOf" srcId="{1E4E678E-08CF-4DC4-AB3A-625C41E03D41}" destId="{F4BA37E9-8DD2-4BF4-B430-E15F3188D8FB}" srcOrd="0" destOrd="0" presId="urn:microsoft.com/office/officeart/2005/8/layout/matrix1"/>
    <dgm:cxn modelId="{4320BCB3-EB17-4A74-98DD-86E25779E69B}" type="presOf" srcId="{7F65D3CB-FEB6-498B-B2DB-9A37A1EF5E29}" destId="{527AB8E2-26A1-433A-B3CF-A4819FB4C9B0}" srcOrd="1" destOrd="0" presId="urn:microsoft.com/office/officeart/2005/8/layout/matrix1"/>
    <dgm:cxn modelId="{4328B4DA-5F1B-4CF4-90E4-8929CF4D892D}" srcId="{DC663613-A562-4D34-8F91-DE628E850151}" destId="{DEE2BB29-DC3D-488B-A685-FAAD86415AC0}" srcOrd="0" destOrd="0" parTransId="{AC89B760-E152-44CA-861E-11C63C756FFC}" sibTransId="{3E52D22C-2C1D-49FC-A33B-1F73913775E6}"/>
    <dgm:cxn modelId="{8E9AC5E1-DAAE-48DA-9633-CC234DFCE922}" type="presOf" srcId="{6EC19B21-AA2A-4CBF-9625-17FCA31E35D0}" destId="{BDF04AA6-196F-4E35-8022-1B3D735D4F30}" srcOrd="1" destOrd="0" presId="urn:microsoft.com/office/officeart/2005/8/layout/matrix1"/>
    <dgm:cxn modelId="{250739E2-AC42-4747-9B5B-1F95E6ACA9BE}" type="presParOf" srcId="{E7CF6712-4B36-46D6-AAFC-A5AC2195A184}" destId="{B2D289C9-50C8-456A-A69B-9BC728FC0104}" srcOrd="0" destOrd="0" presId="urn:microsoft.com/office/officeart/2005/8/layout/matrix1"/>
    <dgm:cxn modelId="{09462406-98C5-46EA-917B-491713186497}" type="presParOf" srcId="{B2D289C9-50C8-456A-A69B-9BC728FC0104}" destId="{4827721B-EAD2-49E9-9E42-01CDD6902B05}" srcOrd="0" destOrd="0" presId="urn:microsoft.com/office/officeart/2005/8/layout/matrix1"/>
    <dgm:cxn modelId="{D6274DCA-E56C-4E41-92AC-45AE3FF24D3A}" type="presParOf" srcId="{B2D289C9-50C8-456A-A69B-9BC728FC0104}" destId="{BDF04AA6-196F-4E35-8022-1B3D735D4F30}" srcOrd="1" destOrd="0" presId="urn:microsoft.com/office/officeart/2005/8/layout/matrix1"/>
    <dgm:cxn modelId="{A81F9453-E134-43F8-AE78-787CAC9C359A}" type="presParOf" srcId="{B2D289C9-50C8-456A-A69B-9BC728FC0104}" destId="{2F85B5C8-0011-4091-9B33-F5FC06606F26}" srcOrd="2" destOrd="0" presId="urn:microsoft.com/office/officeart/2005/8/layout/matrix1"/>
    <dgm:cxn modelId="{FA84CF3A-D58E-4EB1-B09B-8C169B5CE991}" type="presParOf" srcId="{B2D289C9-50C8-456A-A69B-9BC728FC0104}" destId="{C95861D7-257E-4D52-8782-5A1BF17E34D5}" srcOrd="3" destOrd="0" presId="urn:microsoft.com/office/officeart/2005/8/layout/matrix1"/>
    <dgm:cxn modelId="{42BCD6F9-27FD-4CFA-8AF3-83CA27873BF2}" type="presParOf" srcId="{B2D289C9-50C8-456A-A69B-9BC728FC0104}" destId="{F4BA37E9-8DD2-4BF4-B430-E15F3188D8FB}" srcOrd="4" destOrd="0" presId="urn:microsoft.com/office/officeart/2005/8/layout/matrix1"/>
    <dgm:cxn modelId="{0A7039D2-1C7B-4407-867B-6FB32F0F2A04}" type="presParOf" srcId="{B2D289C9-50C8-456A-A69B-9BC728FC0104}" destId="{968FA9B0-0204-4A0E-853D-9873F4F3F4B3}" srcOrd="5" destOrd="0" presId="urn:microsoft.com/office/officeart/2005/8/layout/matrix1"/>
    <dgm:cxn modelId="{E888D152-472B-4657-9498-CAD04FDF27B3}" type="presParOf" srcId="{B2D289C9-50C8-456A-A69B-9BC728FC0104}" destId="{C2F248AA-C00E-4A91-B3C0-733A7D48A9E2}" srcOrd="6" destOrd="0" presId="urn:microsoft.com/office/officeart/2005/8/layout/matrix1"/>
    <dgm:cxn modelId="{4FB5CAC3-2A70-49C2-BE9D-2624167E1668}" type="presParOf" srcId="{B2D289C9-50C8-456A-A69B-9BC728FC0104}" destId="{527AB8E2-26A1-433A-B3CF-A4819FB4C9B0}" srcOrd="7" destOrd="0" presId="urn:microsoft.com/office/officeart/2005/8/layout/matrix1"/>
    <dgm:cxn modelId="{DD51BDFB-1530-4492-BA68-F7DA73D96B8A}" type="presParOf" srcId="{E7CF6712-4B36-46D6-AAFC-A5AC2195A184}" destId="{73B84ED3-695A-4E24-81CE-5C9441051130}"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A57166-158B-4ABE-9BE0-B97A8388BCAD}"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fr-FR"/>
        </a:p>
      </dgm:t>
    </dgm:pt>
    <dgm:pt modelId="{41C70E11-E3D5-4E21-9D92-77A38F893238}">
      <dgm:prSet phldrT="[Texte]"/>
      <dgm:spPr>
        <a:solidFill>
          <a:srgbClr val="FF0000"/>
        </a:solidFill>
      </dgm:spPr>
      <dgm:t>
        <a:bodyPr/>
        <a:lstStyle/>
        <a:p>
          <a:r>
            <a:rPr lang="fr-FR" dirty="0"/>
            <a:t>FINANCEMENTS PUBLICS</a:t>
          </a:r>
        </a:p>
      </dgm:t>
    </dgm:pt>
    <dgm:pt modelId="{0203DFC3-4AE6-4FA7-AC09-598E60558536}" type="parTrans" cxnId="{86ABEA2D-3A61-4CB7-BEB3-F2152CC82FC0}">
      <dgm:prSet/>
      <dgm:spPr/>
      <dgm:t>
        <a:bodyPr/>
        <a:lstStyle/>
        <a:p>
          <a:endParaRPr lang="fr-FR"/>
        </a:p>
      </dgm:t>
    </dgm:pt>
    <dgm:pt modelId="{48CEA635-6F24-4C65-B9D3-C2B6DCBFE6D7}" type="sibTrans" cxnId="{86ABEA2D-3A61-4CB7-BEB3-F2152CC82FC0}">
      <dgm:prSet/>
      <dgm:spPr/>
      <dgm:t>
        <a:bodyPr/>
        <a:lstStyle/>
        <a:p>
          <a:endParaRPr lang="fr-FR"/>
        </a:p>
      </dgm:t>
    </dgm:pt>
    <dgm:pt modelId="{1B7855EE-152D-417E-858F-71C74608C1EF}">
      <dgm:prSet phldrT="[Texte]"/>
      <dgm:spPr>
        <a:solidFill>
          <a:srgbClr val="0000CC"/>
        </a:solidFill>
      </dgm:spPr>
      <dgm:t>
        <a:bodyPr/>
        <a:lstStyle/>
        <a:p>
          <a:r>
            <a:rPr lang="fr-FR" dirty="0"/>
            <a:t>SUBVENTIONS</a:t>
          </a:r>
        </a:p>
      </dgm:t>
    </dgm:pt>
    <dgm:pt modelId="{814D8012-2F27-456B-B3DD-81BBB49AB980}" type="parTrans" cxnId="{37E1A8B0-9CAB-4052-8E1F-73B9EA9AA07B}">
      <dgm:prSet/>
      <dgm:spPr/>
      <dgm:t>
        <a:bodyPr/>
        <a:lstStyle/>
        <a:p>
          <a:endParaRPr lang="fr-FR"/>
        </a:p>
      </dgm:t>
    </dgm:pt>
    <dgm:pt modelId="{10A79CEF-3D9F-45FE-949D-7E2147F5EFEA}" type="sibTrans" cxnId="{37E1A8B0-9CAB-4052-8E1F-73B9EA9AA07B}">
      <dgm:prSet/>
      <dgm:spPr/>
      <dgm:t>
        <a:bodyPr/>
        <a:lstStyle/>
        <a:p>
          <a:endParaRPr lang="fr-FR"/>
        </a:p>
      </dgm:t>
    </dgm:pt>
    <dgm:pt modelId="{1745F493-F617-4751-B055-76DC5ADF2B2C}">
      <dgm:prSet phldrT="[Texte]"/>
      <dgm:spPr>
        <a:solidFill>
          <a:srgbClr val="FFC000"/>
        </a:solidFill>
      </dgm:spPr>
      <dgm:t>
        <a:bodyPr/>
        <a:lstStyle/>
        <a:p>
          <a:r>
            <a:rPr lang="fr-FR" dirty="0"/>
            <a:t>AIDES A L’EMPLOI</a:t>
          </a:r>
        </a:p>
      </dgm:t>
    </dgm:pt>
    <dgm:pt modelId="{C7BB4C11-9598-4431-BC49-B0EAC9476642}" type="parTrans" cxnId="{407877BA-8FBC-4106-AA57-D3EB80141F56}">
      <dgm:prSet/>
      <dgm:spPr/>
      <dgm:t>
        <a:bodyPr/>
        <a:lstStyle/>
        <a:p>
          <a:endParaRPr lang="fr-FR"/>
        </a:p>
      </dgm:t>
    </dgm:pt>
    <dgm:pt modelId="{DC4BE1A3-96FC-4292-8980-F233DA199C5F}" type="sibTrans" cxnId="{407877BA-8FBC-4106-AA57-D3EB80141F56}">
      <dgm:prSet/>
      <dgm:spPr/>
      <dgm:t>
        <a:bodyPr/>
        <a:lstStyle/>
        <a:p>
          <a:endParaRPr lang="fr-FR"/>
        </a:p>
      </dgm:t>
    </dgm:pt>
    <dgm:pt modelId="{4339100F-693D-4364-8D22-F90C89191C6A}">
      <dgm:prSet/>
      <dgm:spPr>
        <a:solidFill>
          <a:srgbClr val="00FF00"/>
        </a:solidFill>
      </dgm:spPr>
      <dgm:t>
        <a:bodyPr/>
        <a:lstStyle/>
        <a:p>
          <a:r>
            <a:rPr lang="fr-FR" dirty="0"/>
            <a:t>COMMANDE PUBLIQUE</a:t>
          </a:r>
        </a:p>
      </dgm:t>
    </dgm:pt>
    <dgm:pt modelId="{81E19533-AEE3-4702-94A1-A258B5486C34}" type="parTrans" cxnId="{CC6F9FAF-C197-4EF2-AA8F-1C335A2ADFC7}">
      <dgm:prSet/>
      <dgm:spPr/>
      <dgm:t>
        <a:bodyPr/>
        <a:lstStyle/>
        <a:p>
          <a:endParaRPr lang="fr-FR"/>
        </a:p>
      </dgm:t>
    </dgm:pt>
    <dgm:pt modelId="{A740CC25-970B-4052-B9D7-0345724BE411}" type="sibTrans" cxnId="{CC6F9FAF-C197-4EF2-AA8F-1C335A2ADFC7}">
      <dgm:prSet/>
      <dgm:spPr/>
      <dgm:t>
        <a:bodyPr/>
        <a:lstStyle/>
        <a:p>
          <a:endParaRPr lang="fr-FR"/>
        </a:p>
      </dgm:t>
    </dgm:pt>
    <dgm:pt modelId="{BCB0C180-E977-42A4-B9F6-9563733B4AC8}">
      <dgm:prSet/>
      <dgm:spPr>
        <a:solidFill>
          <a:srgbClr val="B2B2B2"/>
        </a:solidFill>
      </dgm:spPr>
      <dgm:t>
        <a:bodyPr/>
        <a:lstStyle/>
        <a:p>
          <a:r>
            <a:rPr lang="fr-FR" dirty="0"/>
            <a:t>PRESTATION</a:t>
          </a:r>
        </a:p>
        <a:p>
          <a:r>
            <a:rPr lang="fr-FR" dirty="0"/>
            <a:t>(Marchés publics)</a:t>
          </a:r>
        </a:p>
      </dgm:t>
    </dgm:pt>
    <dgm:pt modelId="{1C806822-D942-4AD9-BA1A-2340E8E46B03}" type="parTrans" cxnId="{E47DC168-F639-44B2-B4AA-DCEBFCF7BE67}">
      <dgm:prSet/>
      <dgm:spPr/>
      <dgm:t>
        <a:bodyPr/>
        <a:lstStyle/>
        <a:p>
          <a:endParaRPr lang="fr-FR"/>
        </a:p>
      </dgm:t>
    </dgm:pt>
    <dgm:pt modelId="{ECDC8CB9-F0E5-4991-9DFE-F26929D1B5FE}" type="sibTrans" cxnId="{E47DC168-F639-44B2-B4AA-DCEBFCF7BE67}">
      <dgm:prSet/>
      <dgm:spPr/>
      <dgm:t>
        <a:bodyPr/>
        <a:lstStyle/>
        <a:p>
          <a:endParaRPr lang="fr-FR"/>
        </a:p>
      </dgm:t>
    </dgm:pt>
    <dgm:pt modelId="{531B1A0E-CBF5-4864-9FB2-4C0C18CDB851}">
      <dgm:prSet/>
      <dgm:spPr>
        <a:solidFill>
          <a:srgbClr val="B2B2B2"/>
        </a:solidFill>
      </dgm:spPr>
      <dgm:t>
        <a:bodyPr/>
        <a:lstStyle/>
        <a:p>
          <a:r>
            <a:rPr lang="fr-FR" dirty="0"/>
            <a:t>DELEGATION DE SERVICE PUBLIC</a:t>
          </a:r>
        </a:p>
      </dgm:t>
    </dgm:pt>
    <dgm:pt modelId="{FAF51428-2324-4D21-8DFC-DDA57A16FF43}" type="parTrans" cxnId="{D0A85142-D401-4EAD-9E79-4FE0E8FA7A1B}">
      <dgm:prSet/>
      <dgm:spPr/>
      <dgm:t>
        <a:bodyPr/>
        <a:lstStyle/>
        <a:p>
          <a:endParaRPr lang="fr-FR"/>
        </a:p>
      </dgm:t>
    </dgm:pt>
    <dgm:pt modelId="{DCD5DB06-3C8B-409F-9AD0-335C5F15D1CE}" type="sibTrans" cxnId="{D0A85142-D401-4EAD-9E79-4FE0E8FA7A1B}">
      <dgm:prSet/>
      <dgm:spPr/>
      <dgm:t>
        <a:bodyPr/>
        <a:lstStyle/>
        <a:p>
          <a:endParaRPr lang="fr-FR"/>
        </a:p>
      </dgm:t>
    </dgm:pt>
    <dgm:pt modelId="{E80D999B-B178-441D-B334-8B7EEBB1A5A3}" type="pres">
      <dgm:prSet presAssocID="{05A57166-158B-4ABE-9BE0-B97A8388BCAD}" presName="diagram" presStyleCnt="0">
        <dgm:presLayoutVars>
          <dgm:chPref val="1"/>
          <dgm:dir/>
          <dgm:animOne val="branch"/>
          <dgm:animLvl val="lvl"/>
          <dgm:resizeHandles val="exact"/>
        </dgm:presLayoutVars>
      </dgm:prSet>
      <dgm:spPr/>
      <dgm:t>
        <a:bodyPr/>
        <a:lstStyle/>
        <a:p>
          <a:endParaRPr lang="fr-FR"/>
        </a:p>
      </dgm:t>
    </dgm:pt>
    <dgm:pt modelId="{A1BC8646-984E-4ECA-8892-A3110FD91308}" type="pres">
      <dgm:prSet presAssocID="{41C70E11-E3D5-4E21-9D92-77A38F893238}" presName="root1" presStyleCnt="0"/>
      <dgm:spPr/>
    </dgm:pt>
    <dgm:pt modelId="{A7589694-EBB0-4A62-AFD6-C38541EB6350}" type="pres">
      <dgm:prSet presAssocID="{41C70E11-E3D5-4E21-9D92-77A38F893238}" presName="LevelOneTextNode" presStyleLbl="node0" presStyleIdx="0" presStyleCnt="1">
        <dgm:presLayoutVars>
          <dgm:chPref val="3"/>
        </dgm:presLayoutVars>
      </dgm:prSet>
      <dgm:spPr/>
      <dgm:t>
        <a:bodyPr/>
        <a:lstStyle/>
        <a:p>
          <a:endParaRPr lang="fr-FR"/>
        </a:p>
      </dgm:t>
    </dgm:pt>
    <dgm:pt modelId="{090690DF-A7E5-4492-869F-84A6D51A9F13}" type="pres">
      <dgm:prSet presAssocID="{41C70E11-E3D5-4E21-9D92-77A38F893238}" presName="level2hierChild" presStyleCnt="0"/>
      <dgm:spPr/>
    </dgm:pt>
    <dgm:pt modelId="{66A1FD50-1551-4CBE-AA7B-2EE611361C2F}" type="pres">
      <dgm:prSet presAssocID="{814D8012-2F27-456B-B3DD-81BBB49AB980}" presName="conn2-1" presStyleLbl="parChTrans1D2" presStyleIdx="0" presStyleCnt="3"/>
      <dgm:spPr/>
      <dgm:t>
        <a:bodyPr/>
        <a:lstStyle/>
        <a:p>
          <a:endParaRPr lang="fr-FR"/>
        </a:p>
      </dgm:t>
    </dgm:pt>
    <dgm:pt modelId="{2FE4ADEB-63CD-4BFC-9C32-7720B2C79AD1}" type="pres">
      <dgm:prSet presAssocID="{814D8012-2F27-456B-B3DD-81BBB49AB980}" presName="connTx" presStyleLbl="parChTrans1D2" presStyleIdx="0" presStyleCnt="3"/>
      <dgm:spPr/>
      <dgm:t>
        <a:bodyPr/>
        <a:lstStyle/>
        <a:p>
          <a:endParaRPr lang="fr-FR"/>
        </a:p>
      </dgm:t>
    </dgm:pt>
    <dgm:pt modelId="{E8C25326-F98E-4D9E-9452-6E8112837CDE}" type="pres">
      <dgm:prSet presAssocID="{1B7855EE-152D-417E-858F-71C74608C1EF}" presName="root2" presStyleCnt="0"/>
      <dgm:spPr/>
    </dgm:pt>
    <dgm:pt modelId="{3E1EC99F-710E-4C8F-A929-F5E638B93F6A}" type="pres">
      <dgm:prSet presAssocID="{1B7855EE-152D-417E-858F-71C74608C1EF}" presName="LevelTwoTextNode" presStyleLbl="node2" presStyleIdx="0" presStyleCnt="3">
        <dgm:presLayoutVars>
          <dgm:chPref val="3"/>
        </dgm:presLayoutVars>
      </dgm:prSet>
      <dgm:spPr/>
      <dgm:t>
        <a:bodyPr/>
        <a:lstStyle/>
        <a:p>
          <a:endParaRPr lang="fr-FR"/>
        </a:p>
      </dgm:t>
    </dgm:pt>
    <dgm:pt modelId="{1414A9D7-D1D5-4400-B0E5-070BEED63CA5}" type="pres">
      <dgm:prSet presAssocID="{1B7855EE-152D-417E-858F-71C74608C1EF}" presName="level3hierChild" presStyleCnt="0"/>
      <dgm:spPr/>
    </dgm:pt>
    <dgm:pt modelId="{91B3D8E7-0801-4935-A8CE-EF8AEA5AD1D6}" type="pres">
      <dgm:prSet presAssocID="{C7BB4C11-9598-4431-BC49-B0EAC9476642}" presName="conn2-1" presStyleLbl="parChTrans1D2" presStyleIdx="1" presStyleCnt="3"/>
      <dgm:spPr/>
      <dgm:t>
        <a:bodyPr/>
        <a:lstStyle/>
        <a:p>
          <a:endParaRPr lang="fr-FR"/>
        </a:p>
      </dgm:t>
    </dgm:pt>
    <dgm:pt modelId="{84DCD3E7-E203-44AC-8184-90762682FB0A}" type="pres">
      <dgm:prSet presAssocID="{C7BB4C11-9598-4431-BC49-B0EAC9476642}" presName="connTx" presStyleLbl="parChTrans1D2" presStyleIdx="1" presStyleCnt="3"/>
      <dgm:spPr/>
      <dgm:t>
        <a:bodyPr/>
        <a:lstStyle/>
        <a:p>
          <a:endParaRPr lang="fr-FR"/>
        </a:p>
      </dgm:t>
    </dgm:pt>
    <dgm:pt modelId="{7119C106-5EAA-4FDF-A9D7-58BD86AFF83C}" type="pres">
      <dgm:prSet presAssocID="{1745F493-F617-4751-B055-76DC5ADF2B2C}" presName="root2" presStyleCnt="0"/>
      <dgm:spPr/>
    </dgm:pt>
    <dgm:pt modelId="{8AEC5AFB-A3F2-4A44-A04F-A529E55A5B4F}" type="pres">
      <dgm:prSet presAssocID="{1745F493-F617-4751-B055-76DC5ADF2B2C}" presName="LevelTwoTextNode" presStyleLbl="node2" presStyleIdx="1" presStyleCnt="3" custLinFactNeighborX="188" custLinFactNeighborY="2673">
        <dgm:presLayoutVars>
          <dgm:chPref val="3"/>
        </dgm:presLayoutVars>
      </dgm:prSet>
      <dgm:spPr/>
      <dgm:t>
        <a:bodyPr/>
        <a:lstStyle/>
        <a:p>
          <a:endParaRPr lang="fr-FR"/>
        </a:p>
      </dgm:t>
    </dgm:pt>
    <dgm:pt modelId="{98E763B5-F094-4808-9FD6-DE496B89E799}" type="pres">
      <dgm:prSet presAssocID="{1745F493-F617-4751-B055-76DC5ADF2B2C}" presName="level3hierChild" presStyleCnt="0"/>
      <dgm:spPr/>
    </dgm:pt>
    <dgm:pt modelId="{1D1490FD-7E30-4C94-9867-64581C9848D0}" type="pres">
      <dgm:prSet presAssocID="{81E19533-AEE3-4702-94A1-A258B5486C34}" presName="conn2-1" presStyleLbl="parChTrans1D2" presStyleIdx="2" presStyleCnt="3"/>
      <dgm:spPr/>
      <dgm:t>
        <a:bodyPr/>
        <a:lstStyle/>
        <a:p>
          <a:endParaRPr lang="fr-FR"/>
        </a:p>
      </dgm:t>
    </dgm:pt>
    <dgm:pt modelId="{E4681FA6-D8D7-4A01-A5C0-CCF22B57DCB5}" type="pres">
      <dgm:prSet presAssocID="{81E19533-AEE3-4702-94A1-A258B5486C34}" presName="connTx" presStyleLbl="parChTrans1D2" presStyleIdx="2" presStyleCnt="3"/>
      <dgm:spPr/>
      <dgm:t>
        <a:bodyPr/>
        <a:lstStyle/>
        <a:p>
          <a:endParaRPr lang="fr-FR"/>
        </a:p>
      </dgm:t>
    </dgm:pt>
    <dgm:pt modelId="{17AB5D25-4D5D-4A59-9E51-CE5E0C8CA73B}" type="pres">
      <dgm:prSet presAssocID="{4339100F-693D-4364-8D22-F90C89191C6A}" presName="root2" presStyleCnt="0"/>
      <dgm:spPr/>
    </dgm:pt>
    <dgm:pt modelId="{664FAC41-F430-41AD-ACBA-2267507C1F32}" type="pres">
      <dgm:prSet presAssocID="{4339100F-693D-4364-8D22-F90C89191C6A}" presName="LevelTwoTextNode" presStyleLbl="node2" presStyleIdx="2" presStyleCnt="3">
        <dgm:presLayoutVars>
          <dgm:chPref val="3"/>
        </dgm:presLayoutVars>
      </dgm:prSet>
      <dgm:spPr/>
      <dgm:t>
        <a:bodyPr/>
        <a:lstStyle/>
        <a:p>
          <a:endParaRPr lang="fr-FR"/>
        </a:p>
      </dgm:t>
    </dgm:pt>
    <dgm:pt modelId="{59D19EC0-71BA-4958-BD16-B960666F985D}" type="pres">
      <dgm:prSet presAssocID="{4339100F-693D-4364-8D22-F90C89191C6A}" presName="level3hierChild" presStyleCnt="0"/>
      <dgm:spPr/>
    </dgm:pt>
    <dgm:pt modelId="{E420A6C7-5AB3-436F-8931-DF67A0A3BEB6}" type="pres">
      <dgm:prSet presAssocID="{1C806822-D942-4AD9-BA1A-2340E8E46B03}" presName="conn2-1" presStyleLbl="parChTrans1D3" presStyleIdx="0" presStyleCnt="2"/>
      <dgm:spPr/>
      <dgm:t>
        <a:bodyPr/>
        <a:lstStyle/>
        <a:p>
          <a:endParaRPr lang="fr-FR"/>
        </a:p>
      </dgm:t>
    </dgm:pt>
    <dgm:pt modelId="{99B28316-708E-415E-B849-5ED271DB6419}" type="pres">
      <dgm:prSet presAssocID="{1C806822-D942-4AD9-BA1A-2340E8E46B03}" presName="connTx" presStyleLbl="parChTrans1D3" presStyleIdx="0" presStyleCnt="2"/>
      <dgm:spPr/>
      <dgm:t>
        <a:bodyPr/>
        <a:lstStyle/>
        <a:p>
          <a:endParaRPr lang="fr-FR"/>
        </a:p>
      </dgm:t>
    </dgm:pt>
    <dgm:pt modelId="{92234660-1357-4D83-9B01-FBE7243FFB20}" type="pres">
      <dgm:prSet presAssocID="{BCB0C180-E977-42A4-B9F6-9563733B4AC8}" presName="root2" presStyleCnt="0"/>
      <dgm:spPr/>
    </dgm:pt>
    <dgm:pt modelId="{03521C09-18E0-4491-A16A-2024CBEC782B}" type="pres">
      <dgm:prSet presAssocID="{BCB0C180-E977-42A4-B9F6-9563733B4AC8}" presName="LevelTwoTextNode" presStyleLbl="node3" presStyleIdx="0" presStyleCnt="2">
        <dgm:presLayoutVars>
          <dgm:chPref val="3"/>
        </dgm:presLayoutVars>
      </dgm:prSet>
      <dgm:spPr/>
      <dgm:t>
        <a:bodyPr/>
        <a:lstStyle/>
        <a:p>
          <a:endParaRPr lang="fr-FR"/>
        </a:p>
      </dgm:t>
    </dgm:pt>
    <dgm:pt modelId="{6708ADD2-EA14-427F-832D-27C71C68CC41}" type="pres">
      <dgm:prSet presAssocID="{BCB0C180-E977-42A4-B9F6-9563733B4AC8}" presName="level3hierChild" presStyleCnt="0"/>
      <dgm:spPr/>
    </dgm:pt>
    <dgm:pt modelId="{776D13EE-9828-412F-9E12-F96F88CCCF58}" type="pres">
      <dgm:prSet presAssocID="{FAF51428-2324-4D21-8DFC-DDA57A16FF43}" presName="conn2-1" presStyleLbl="parChTrans1D3" presStyleIdx="1" presStyleCnt="2"/>
      <dgm:spPr/>
      <dgm:t>
        <a:bodyPr/>
        <a:lstStyle/>
        <a:p>
          <a:endParaRPr lang="fr-FR"/>
        </a:p>
      </dgm:t>
    </dgm:pt>
    <dgm:pt modelId="{5260015F-4AA9-403F-BE05-2CC668E5F358}" type="pres">
      <dgm:prSet presAssocID="{FAF51428-2324-4D21-8DFC-DDA57A16FF43}" presName="connTx" presStyleLbl="parChTrans1D3" presStyleIdx="1" presStyleCnt="2"/>
      <dgm:spPr/>
      <dgm:t>
        <a:bodyPr/>
        <a:lstStyle/>
        <a:p>
          <a:endParaRPr lang="fr-FR"/>
        </a:p>
      </dgm:t>
    </dgm:pt>
    <dgm:pt modelId="{595A4E3A-31B3-45C3-BDCB-82AA44B72103}" type="pres">
      <dgm:prSet presAssocID="{531B1A0E-CBF5-4864-9FB2-4C0C18CDB851}" presName="root2" presStyleCnt="0"/>
      <dgm:spPr/>
    </dgm:pt>
    <dgm:pt modelId="{8633E82D-4E3F-4CC8-96C6-4B0F6159B6D3}" type="pres">
      <dgm:prSet presAssocID="{531B1A0E-CBF5-4864-9FB2-4C0C18CDB851}" presName="LevelTwoTextNode" presStyleLbl="node3" presStyleIdx="1" presStyleCnt="2">
        <dgm:presLayoutVars>
          <dgm:chPref val="3"/>
        </dgm:presLayoutVars>
      </dgm:prSet>
      <dgm:spPr/>
      <dgm:t>
        <a:bodyPr/>
        <a:lstStyle/>
        <a:p>
          <a:endParaRPr lang="fr-FR"/>
        </a:p>
      </dgm:t>
    </dgm:pt>
    <dgm:pt modelId="{D95E0FE7-06F4-4A55-9A6F-0CDCE408E873}" type="pres">
      <dgm:prSet presAssocID="{531B1A0E-CBF5-4864-9FB2-4C0C18CDB851}" presName="level3hierChild" presStyleCnt="0"/>
      <dgm:spPr/>
    </dgm:pt>
  </dgm:ptLst>
  <dgm:cxnLst>
    <dgm:cxn modelId="{D0A85142-D401-4EAD-9E79-4FE0E8FA7A1B}" srcId="{4339100F-693D-4364-8D22-F90C89191C6A}" destId="{531B1A0E-CBF5-4864-9FB2-4C0C18CDB851}" srcOrd="1" destOrd="0" parTransId="{FAF51428-2324-4D21-8DFC-DDA57A16FF43}" sibTransId="{DCD5DB06-3C8B-409F-9AD0-335C5F15D1CE}"/>
    <dgm:cxn modelId="{407877BA-8FBC-4106-AA57-D3EB80141F56}" srcId="{41C70E11-E3D5-4E21-9D92-77A38F893238}" destId="{1745F493-F617-4751-B055-76DC5ADF2B2C}" srcOrd="1" destOrd="0" parTransId="{C7BB4C11-9598-4431-BC49-B0EAC9476642}" sibTransId="{DC4BE1A3-96FC-4292-8980-F233DA199C5F}"/>
    <dgm:cxn modelId="{86ABEA2D-3A61-4CB7-BEB3-F2152CC82FC0}" srcId="{05A57166-158B-4ABE-9BE0-B97A8388BCAD}" destId="{41C70E11-E3D5-4E21-9D92-77A38F893238}" srcOrd="0" destOrd="0" parTransId="{0203DFC3-4AE6-4FA7-AC09-598E60558536}" sibTransId="{48CEA635-6F24-4C65-B9D3-C2B6DCBFE6D7}"/>
    <dgm:cxn modelId="{21E6A6CA-395E-4367-83D5-602DF2B728C9}" type="presOf" srcId="{814D8012-2F27-456B-B3DD-81BBB49AB980}" destId="{66A1FD50-1551-4CBE-AA7B-2EE611361C2F}" srcOrd="0" destOrd="0" presId="urn:microsoft.com/office/officeart/2005/8/layout/hierarchy2"/>
    <dgm:cxn modelId="{CC6F9FAF-C197-4EF2-AA8F-1C335A2ADFC7}" srcId="{41C70E11-E3D5-4E21-9D92-77A38F893238}" destId="{4339100F-693D-4364-8D22-F90C89191C6A}" srcOrd="2" destOrd="0" parTransId="{81E19533-AEE3-4702-94A1-A258B5486C34}" sibTransId="{A740CC25-970B-4052-B9D7-0345724BE411}"/>
    <dgm:cxn modelId="{8DE78D38-CD52-4444-AD97-03CF5986BEAE}" type="presOf" srcId="{81E19533-AEE3-4702-94A1-A258B5486C34}" destId="{1D1490FD-7E30-4C94-9867-64581C9848D0}" srcOrd="0" destOrd="0" presId="urn:microsoft.com/office/officeart/2005/8/layout/hierarchy2"/>
    <dgm:cxn modelId="{EC00B533-2C63-4452-95E9-4AA587737C1D}" type="presOf" srcId="{1745F493-F617-4751-B055-76DC5ADF2B2C}" destId="{8AEC5AFB-A3F2-4A44-A04F-A529E55A5B4F}" srcOrd="0" destOrd="0" presId="urn:microsoft.com/office/officeart/2005/8/layout/hierarchy2"/>
    <dgm:cxn modelId="{BADF01E4-2BA2-4519-80BD-920FED21D4A0}" type="presOf" srcId="{814D8012-2F27-456B-B3DD-81BBB49AB980}" destId="{2FE4ADEB-63CD-4BFC-9C32-7720B2C79AD1}" srcOrd="1" destOrd="0" presId="urn:microsoft.com/office/officeart/2005/8/layout/hierarchy2"/>
    <dgm:cxn modelId="{C8778BB9-BF4F-48C0-B714-74CF748B99F9}" type="presOf" srcId="{1C806822-D942-4AD9-BA1A-2340E8E46B03}" destId="{E420A6C7-5AB3-436F-8931-DF67A0A3BEB6}" srcOrd="0" destOrd="0" presId="urn:microsoft.com/office/officeart/2005/8/layout/hierarchy2"/>
    <dgm:cxn modelId="{2EAA1CB8-17C0-48BC-B1AA-EC5A50CA3195}" type="presOf" srcId="{C7BB4C11-9598-4431-BC49-B0EAC9476642}" destId="{91B3D8E7-0801-4935-A8CE-EF8AEA5AD1D6}" srcOrd="0" destOrd="0" presId="urn:microsoft.com/office/officeart/2005/8/layout/hierarchy2"/>
    <dgm:cxn modelId="{A519539E-84D3-474F-B023-614974FC5ABB}" type="presOf" srcId="{81E19533-AEE3-4702-94A1-A258B5486C34}" destId="{E4681FA6-D8D7-4A01-A5C0-CCF22B57DCB5}" srcOrd="1" destOrd="0" presId="urn:microsoft.com/office/officeart/2005/8/layout/hierarchy2"/>
    <dgm:cxn modelId="{22AD1225-CBF1-4E06-941E-AAA5A1B3438E}" type="presOf" srcId="{FAF51428-2324-4D21-8DFC-DDA57A16FF43}" destId="{776D13EE-9828-412F-9E12-F96F88CCCF58}" srcOrd="0" destOrd="0" presId="urn:microsoft.com/office/officeart/2005/8/layout/hierarchy2"/>
    <dgm:cxn modelId="{A443EBF1-EE6D-467A-81DF-B57E124D6FEA}" type="presOf" srcId="{1C806822-D942-4AD9-BA1A-2340E8E46B03}" destId="{99B28316-708E-415E-B849-5ED271DB6419}" srcOrd="1" destOrd="0" presId="urn:microsoft.com/office/officeart/2005/8/layout/hierarchy2"/>
    <dgm:cxn modelId="{FE3E39D0-2BD6-4F72-8F15-15F63AD50BD9}" type="presOf" srcId="{4339100F-693D-4364-8D22-F90C89191C6A}" destId="{664FAC41-F430-41AD-ACBA-2267507C1F32}" srcOrd="0" destOrd="0" presId="urn:microsoft.com/office/officeart/2005/8/layout/hierarchy2"/>
    <dgm:cxn modelId="{0B2329A3-B4B5-48A8-8E9C-D5DA37E3D6CE}" type="presOf" srcId="{1B7855EE-152D-417E-858F-71C74608C1EF}" destId="{3E1EC99F-710E-4C8F-A929-F5E638B93F6A}" srcOrd="0" destOrd="0" presId="urn:microsoft.com/office/officeart/2005/8/layout/hierarchy2"/>
    <dgm:cxn modelId="{091B4298-FD78-48DE-8569-A3E663629BFC}" type="presOf" srcId="{41C70E11-E3D5-4E21-9D92-77A38F893238}" destId="{A7589694-EBB0-4A62-AFD6-C38541EB6350}" srcOrd="0" destOrd="0" presId="urn:microsoft.com/office/officeart/2005/8/layout/hierarchy2"/>
    <dgm:cxn modelId="{0E2A5619-C95F-4DE5-B894-B0FC70A6A9E8}" type="presOf" srcId="{531B1A0E-CBF5-4864-9FB2-4C0C18CDB851}" destId="{8633E82D-4E3F-4CC8-96C6-4B0F6159B6D3}" srcOrd="0" destOrd="0" presId="urn:microsoft.com/office/officeart/2005/8/layout/hierarchy2"/>
    <dgm:cxn modelId="{37E1A8B0-9CAB-4052-8E1F-73B9EA9AA07B}" srcId="{41C70E11-E3D5-4E21-9D92-77A38F893238}" destId="{1B7855EE-152D-417E-858F-71C74608C1EF}" srcOrd="0" destOrd="0" parTransId="{814D8012-2F27-456B-B3DD-81BBB49AB980}" sibTransId="{10A79CEF-3D9F-45FE-949D-7E2147F5EFEA}"/>
    <dgm:cxn modelId="{CDFDE277-228F-40CD-9DD9-BC2046A2B43B}" type="presOf" srcId="{05A57166-158B-4ABE-9BE0-B97A8388BCAD}" destId="{E80D999B-B178-441D-B334-8B7EEBB1A5A3}" srcOrd="0" destOrd="0" presId="urn:microsoft.com/office/officeart/2005/8/layout/hierarchy2"/>
    <dgm:cxn modelId="{0E3CFAED-F48B-49B8-ADCE-4B7A20F1050F}" type="presOf" srcId="{FAF51428-2324-4D21-8DFC-DDA57A16FF43}" destId="{5260015F-4AA9-403F-BE05-2CC668E5F358}" srcOrd="1" destOrd="0" presId="urn:microsoft.com/office/officeart/2005/8/layout/hierarchy2"/>
    <dgm:cxn modelId="{A7FF09E0-1DCC-4F82-B305-B6AD17ADA752}" type="presOf" srcId="{BCB0C180-E977-42A4-B9F6-9563733B4AC8}" destId="{03521C09-18E0-4491-A16A-2024CBEC782B}" srcOrd="0" destOrd="0" presId="urn:microsoft.com/office/officeart/2005/8/layout/hierarchy2"/>
    <dgm:cxn modelId="{AB44A0AC-00AA-4E52-AD77-E9C96503FEE6}" type="presOf" srcId="{C7BB4C11-9598-4431-BC49-B0EAC9476642}" destId="{84DCD3E7-E203-44AC-8184-90762682FB0A}" srcOrd="1" destOrd="0" presId="urn:microsoft.com/office/officeart/2005/8/layout/hierarchy2"/>
    <dgm:cxn modelId="{E47DC168-F639-44B2-B4AA-DCEBFCF7BE67}" srcId="{4339100F-693D-4364-8D22-F90C89191C6A}" destId="{BCB0C180-E977-42A4-B9F6-9563733B4AC8}" srcOrd="0" destOrd="0" parTransId="{1C806822-D942-4AD9-BA1A-2340E8E46B03}" sibTransId="{ECDC8CB9-F0E5-4991-9DFE-F26929D1B5FE}"/>
    <dgm:cxn modelId="{02414B5D-6408-43A3-9022-61D25B1AA02C}" type="presParOf" srcId="{E80D999B-B178-441D-B334-8B7EEBB1A5A3}" destId="{A1BC8646-984E-4ECA-8892-A3110FD91308}" srcOrd="0" destOrd="0" presId="urn:microsoft.com/office/officeart/2005/8/layout/hierarchy2"/>
    <dgm:cxn modelId="{6E85CCF2-6E89-40AC-AFDC-B7CF313F8D77}" type="presParOf" srcId="{A1BC8646-984E-4ECA-8892-A3110FD91308}" destId="{A7589694-EBB0-4A62-AFD6-C38541EB6350}" srcOrd="0" destOrd="0" presId="urn:microsoft.com/office/officeart/2005/8/layout/hierarchy2"/>
    <dgm:cxn modelId="{A6A95AFE-8A37-413A-96BB-71227ABBDFC4}" type="presParOf" srcId="{A1BC8646-984E-4ECA-8892-A3110FD91308}" destId="{090690DF-A7E5-4492-869F-84A6D51A9F13}" srcOrd="1" destOrd="0" presId="urn:microsoft.com/office/officeart/2005/8/layout/hierarchy2"/>
    <dgm:cxn modelId="{A1CD5FD9-68C9-487A-B34A-69346AF49E9E}" type="presParOf" srcId="{090690DF-A7E5-4492-869F-84A6D51A9F13}" destId="{66A1FD50-1551-4CBE-AA7B-2EE611361C2F}" srcOrd="0" destOrd="0" presId="urn:microsoft.com/office/officeart/2005/8/layout/hierarchy2"/>
    <dgm:cxn modelId="{33E15699-5C82-47EB-B4E0-8D2C9A744889}" type="presParOf" srcId="{66A1FD50-1551-4CBE-AA7B-2EE611361C2F}" destId="{2FE4ADEB-63CD-4BFC-9C32-7720B2C79AD1}" srcOrd="0" destOrd="0" presId="urn:microsoft.com/office/officeart/2005/8/layout/hierarchy2"/>
    <dgm:cxn modelId="{FB41C129-5979-41EF-9D3A-75B4C1E9DCA4}" type="presParOf" srcId="{090690DF-A7E5-4492-869F-84A6D51A9F13}" destId="{E8C25326-F98E-4D9E-9452-6E8112837CDE}" srcOrd="1" destOrd="0" presId="urn:microsoft.com/office/officeart/2005/8/layout/hierarchy2"/>
    <dgm:cxn modelId="{365366E7-9444-48C8-9BE4-FEBD03A0A28C}" type="presParOf" srcId="{E8C25326-F98E-4D9E-9452-6E8112837CDE}" destId="{3E1EC99F-710E-4C8F-A929-F5E638B93F6A}" srcOrd="0" destOrd="0" presId="urn:microsoft.com/office/officeart/2005/8/layout/hierarchy2"/>
    <dgm:cxn modelId="{0C779874-5C62-40B2-B7EE-5B328D945344}" type="presParOf" srcId="{E8C25326-F98E-4D9E-9452-6E8112837CDE}" destId="{1414A9D7-D1D5-4400-B0E5-070BEED63CA5}" srcOrd="1" destOrd="0" presId="urn:microsoft.com/office/officeart/2005/8/layout/hierarchy2"/>
    <dgm:cxn modelId="{9DCC2E58-FE3D-426F-B9A7-DC7931E06C04}" type="presParOf" srcId="{090690DF-A7E5-4492-869F-84A6D51A9F13}" destId="{91B3D8E7-0801-4935-A8CE-EF8AEA5AD1D6}" srcOrd="2" destOrd="0" presId="urn:microsoft.com/office/officeart/2005/8/layout/hierarchy2"/>
    <dgm:cxn modelId="{634EF905-C455-42FC-8D63-7EF6A065DCC3}" type="presParOf" srcId="{91B3D8E7-0801-4935-A8CE-EF8AEA5AD1D6}" destId="{84DCD3E7-E203-44AC-8184-90762682FB0A}" srcOrd="0" destOrd="0" presId="urn:microsoft.com/office/officeart/2005/8/layout/hierarchy2"/>
    <dgm:cxn modelId="{AB8BFFF4-B5B1-4E2A-80F3-12A3F64C9B15}" type="presParOf" srcId="{090690DF-A7E5-4492-869F-84A6D51A9F13}" destId="{7119C106-5EAA-4FDF-A9D7-58BD86AFF83C}" srcOrd="3" destOrd="0" presId="urn:microsoft.com/office/officeart/2005/8/layout/hierarchy2"/>
    <dgm:cxn modelId="{B5273746-277B-4113-8BE1-7706695D30D7}" type="presParOf" srcId="{7119C106-5EAA-4FDF-A9D7-58BD86AFF83C}" destId="{8AEC5AFB-A3F2-4A44-A04F-A529E55A5B4F}" srcOrd="0" destOrd="0" presId="urn:microsoft.com/office/officeart/2005/8/layout/hierarchy2"/>
    <dgm:cxn modelId="{BC2AF846-BCA8-4438-9225-7C5E0DA09C77}" type="presParOf" srcId="{7119C106-5EAA-4FDF-A9D7-58BD86AFF83C}" destId="{98E763B5-F094-4808-9FD6-DE496B89E799}" srcOrd="1" destOrd="0" presId="urn:microsoft.com/office/officeart/2005/8/layout/hierarchy2"/>
    <dgm:cxn modelId="{71945294-1426-4F76-A270-44E98EC93655}" type="presParOf" srcId="{090690DF-A7E5-4492-869F-84A6D51A9F13}" destId="{1D1490FD-7E30-4C94-9867-64581C9848D0}" srcOrd="4" destOrd="0" presId="urn:microsoft.com/office/officeart/2005/8/layout/hierarchy2"/>
    <dgm:cxn modelId="{C61EFC70-1336-49E3-9970-DA002A11DC94}" type="presParOf" srcId="{1D1490FD-7E30-4C94-9867-64581C9848D0}" destId="{E4681FA6-D8D7-4A01-A5C0-CCF22B57DCB5}" srcOrd="0" destOrd="0" presId="urn:microsoft.com/office/officeart/2005/8/layout/hierarchy2"/>
    <dgm:cxn modelId="{185DF05B-81A6-4362-8771-C67D1781FB8F}" type="presParOf" srcId="{090690DF-A7E5-4492-869F-84A6D51A9F13}" destId="{17AB5D25-4D5D-4A59-9E51-CE5E0C8CA73B}" srcOrd="5" destOrd="0" presId="urn:microsoft.com/office/officeart/2005/8/layout/hierarchy2"/>
    <dgm:cxn modelId="{BCC30B5C-F3C8-42A8-8E2E-6E87FFE91C05}" type="presParOf" srcId="{17AB5D25-4D5D-4A59-9E51-CE5E0C8CA73B}" destId="{664FAC41-F430-41AD-ACBA-2267507C1F32}" srcOrd="0" destOrd="0" presId="urn:microsoft.com/office/officeart/2005/8/layout/hierarchy2"/>
    <dgm:cxn modelId="{DE7B86A4-7A18-477B-83AD-91F2CB4ECA83}" type="presParOf" srcId="{17AB5D25-4D5D-4A59-9E51-CE5E0C8CA73B}" destId="{59D19EC0-71BA-4958-BD16-B960666F985D}" srcOrd="1" destOrd="0" presId="urn:microsoft.com/office/officeart/2005/8/layout/hierarchy2"/>
    <dgm:cxn modelId="{07BD64E1-4487-4003-9068-B73E8F37449C}" type="presParOf" srcId="{59D19EC0-71BA-4958-BD16-B960666F985D}" destId="{E420A6C7-5AB3-436F-8931-DF67A0A3BEB6}" srcOrd="0" destOrd="0" presId="urn:microsoft.com/office/officeart/2005/8/layout/hierarchy2"/>
    <dgm:cxn modelId="{47A60FA6-24C8-4881-B110-36E62E89C3F8}" type="presParOf" srcId="{E420A6C7-5AB3-436F-8931-DF67A0A3BEB6}" destId="{99B28316-708E-415E-B849-5ED271DB6419}" srcOrd="0" destOrd="0" presId="urn:microsoft.com/office/officeart/2005/8/layout/hierarchy2"/>
    <dgm:cxn modelId="{B7F0AF29-39C3-42DF-B3FC-F3EFF7CE27B0}" type="presParOf" srcId="{59D19EC0-71BA-4958-BD16-B960666F985D}" destId="{92234660-1357-4D83-9B01-FBE7243FFB20}" srcOrd="1" destOrd="0" presId="urn:microsoft.com/office/officeart/2005/8/layout/hierarchy2"/>
    <dgm:cxn modelId="{B994D292-AECF-4CB3-8FB0-52A40F17F222}" type="presParOf" srcId="{92234660-1357-4D83-9B01-FBE7243FFB20}" destId="{03521C09-18E0-4491-A16A-2024CBEC782B}" srcOrd="0" destOrd="0" presId="urn:microsoft.com/office/officeart/2005/8/layout/hierarchy2"/>
    <dgm:cxn modelId="{079550F1-F570-4ACA-AF07-7EF7C501CCAD}" type="presParOf" srcId="{92234660-1357-4D83-9B01-FBE7243FFB20}" destId="{6708ADD2-EA14-427F-832D-27C71C68CC41}" srcOrd="1" destOrd="0" presId="urn:microsoft.com/office/officeart/2005/8/layout/hierarchy2"/>
    <dgm:cxn modelId="{5553EE5A-DDDD-4B7F-A7E8-4DB32BF90B38}" type="presParOf" srcId="{59D19EC0-71BA-4958-BD16-B960666F985D}" destId="{776D13EE-9828-412F-9E12-F96F88CCCF58}" srcOrd="2" destOrd="0" presId="urn:microsoft.com/office/officeart/2005/8/layout/hierarchy2"/>
    <dgm:cxn modelId="{B58F483E-F180-4628-B4F4-27DE9CFCC87C}" type="presParOf" srcId="{776D13EE-9828-412F-9E12-F96F88CCCF58}" destId="{5260015F-4AA9-403F-BE05-2CC668E5F358}" srcOrd="0" destOrd="0" presId="urn:microsoft.com/office/officeart/2005/8/layout/hierarchy2"/>
    <dgm:cxn modelId="{F3D60486-E298-4637-BEB4-0E8F16EBE212}" type="presParOf" srcId="{59D19EC0-71BA-4958-BD16-B960666F985D}" destId="{595A4E3A-31B3-45C3-BDCB-82AA44B72103}" srcOrd="3" destOrd="0" presId="urn:microsoft.com/office/officeart/2005/8/layout/hierarchy2"/>
    <dgm:cxn modelId="{BC6EEEC0-CB24-4541-81DC-7540D4854487}" type="presParOf" srcId="{595A4E3A-31B3-45C3-BDCB-82AA44B72103}" destId="{8633E82D-4E3F-4CC8-96C6-4B0F6159B6D3}" srcOrd="0" destOrd="0" presId="urn:microsoft.com/office/officeart/2005/8/layout/hierarchy2"/>
    <dgm:cxn modelId="{04D6405D-41D3-4152-ADCE-87C3814808F6}" type="presParOf" srcId="{595A4E3A-31B3-45C3-BDCB-82AA44B72103}" destId="{D95E0FE7-06F4-4A55-9A6F-0CDCE408E873}"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27721B-EAD2-49E9-9E42-01CDD6902B05}">
      <dsp:nvSpPr>
        <dsp:cNvPr id="0" name=""/>
        <dsp:cNvSpPr/>
      </dsp:nvSpPr>
      <dsp:spPr>
        <a:xfrm rot="16200000">
          <a:off x="776816" y="-776816"/>
          <a:ext cx="2121429" cy="3675062"/>
        </a:xfrm>
        <a:prstGeom prst="round1Rect">
          <a:avLst/>
        </a:prstGeom>
        <a:solidFill>
          <a:srgbClr val="00FF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fr-FR" sz="2300" b="1" kern="1200" dirty="0">
              <a:solidFill>
                <a:srgbClr val="FF0000"/>
              </a:solidFill>
            </a:rPr>
            <a:t>LES ADHESIONS</a:t>
          </a:r>
        </a:p>
      </dsp:txBody>
      <dsp:txXfrm rot="5400000">
        <a:off x="0" y="0"/>
        <a:ext cx="3675062" cy="1591071"/>
      </dsp:txXfrm>
    </dsp:sp>
    <dsp:sp modelId="{2F85B5C8-0011-4091-9B33-F5FC06606F26}">
      <dsp:nvSpPr>
        <dsp:cNvPr id="0" name=""/>
        <dsp:cNvSpPr/>
      </dsp:nvSpPr>
      <dsp:spPr>
        <a:xfrm>
          <a:off x="3675062" y="0"/>
          <a:ext cx="3675062" cy="2121429"/>
        </a:xfrm>
        <a:prstGeom prst="round1Rect">
          <a:avLst/>
        </a:prstGeom>
        <a:solidFill>
          <a:srgbClr val="00FF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fr-FR" sz="2300" b="1" kern="1200" dirty="0">
              <a:solidFill>
                <a:srgbClr val="FF0000"/>
              </a:solidFill>
            </a:rPr>
            <a:t>LES VENTES ADDITIONNELLES</a:t>
          </a:r>
        </a:p>
      </dsp:txBody>
      <dsp:txXfrm>
        <a:off x="3675062" y="0"/>
        <a:ext cx="3675062" cy="1591071"/>
      </dsp:txXfrm>
    </dsp:sp>
    <dsp:sp modelId="{F4BA37E9-8DD2-4BF4-B430-E15F3188D8FB}">
      <dsp:nvSpPr>
        <dsp:cNvPr id="0" name=""/>
        <dsp:cNvSpPr/>
      </dsp:nvSpPr>
      <dsp:spPr>
        <a:xfrm rot="10800000">
          <a:off x="0" y="2121429"/>
          <a:ext cx="3675062" cy="2121429"/>
        </a:xfrm>
        <a:prstGeom prst="round1Rect">
          <a:avLst/>
        </a:prstGeom>
        <a:solidFill>
          <a:srgbClr val="00FF00"/>
        </a:solidFill>
        <a:ln>
          <a:solidFill>
            <a:schemeClr val="accent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fr-FR" sz="2300" b="1" kern="1200" dirty="0">
              <a:solidFill>
                <a:srgbClr val="FF0000"/>
              </a:solidFill>
            </a:rPr>
            <a:t>LES AIDES FINANCIERES PUBLIQUES</a:t>
          </a:r>
        </a:p>
        <a:p>
          <a:pPr lvl="0" algn="ctr" defTabSz="1022350">
            <a:lnSpc>
              <a:spcPct val="90000"/>
            </a:lnSpc>
            <a:spcBef>
              <a:spcPct val="0"/>
            </a:spcBef>
            <a:spcAft>
              <a:spcPct val="35000"/>
            </a:spcAft>
          </a:pPr>
          <a:r>
            <a:rPr lang="fr-FR" sz="2300" b="1" kern="1200" dirty="0">
              <a:solidFill>
                <a:srgbClr val="FF0000"/>
              </a:solidFill>
            </a:rPr>
            <a:t>(SUBVENTIONS)</a:t>
          </a:r>
        </a:p>
      </dsp:txBody>
      <dsp:txXfrm rot="10800000">
        <a:off x="0" y="2651786"/>
        <a:ext cx="3675062" cy="1591071"/>
      </dsp:txXfrm>
    </dsp:sp>
    <dsp:sp modelId="{C2F248AA-C00E-4A91-B3C0-733A7D48A9E2}">
      <dsp:nvSpPr>
        <dsp:cNvPr id="0" name=""/>
        <dsp:cNvSpPr/>
      </dsp:nvSpPr>
      <dsp:spPr>
        <a:xfrm rot="5400000">
          <a:off x="4451879" y="1344612"/>
          <a:ext cx="2121429" cy="3675062"/>
        </a:xfrm>
        <a:prstGeom prst="round1Rect">
          <a:avLst/>
        </a:prstGeom>
        <a:solidFill>
          <a:srgbClr val="00FF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fr-FR" sz="2300" b="1" kern="1200" dirty="0">
              <a:solidFill>
                <a:srgbClr val="FF0000"/>
              </a:solidFill>
            </a:rPr>
            <a:t>LES AIDES FINANCIERES PRIVEES</a:t>
          </a:r>
        </a:p>
        <a:p>
          <a:pPr lvl="0" algn="ctr" defTabSz="1022350">
            <a:lnSpc>
              <a:spcPct val="90000"/>
            </a:lnSpc>
            <a:spcBef>
              <a:spcPct val="0"/>
            </a:spcBef>
            <a:spcAft>
              <a:spcPct val="35000"/>
            </a:spcAft>
          </a:pPr>
          <a:r>
            <a:rPr lang="fr-FR" sz="2300" b="1" kern="1200" dirty="0">
              <a:solidFill>
                <a:srgbClr val="FF0000"/>
              </a:solidFill>
            </a:rPr>
            <a:t>(SPONSORING &amp; MECENAT)</a:t>
          </a:r>
        </a:p>
      </dsp:txBody>
      <dsp:txXfrm rot="-5400000">
        <a:off x="3675062" y="2651785"/>
        <a:ext cx="3675062" cy="1591071"/>
      </dsp:txXfrm>
    </dsp:sp>
    <dsp:sp modelId="{73B84ED3-695A-4E24-81CE-5C9441051130}">
      <dsp:nvSpPr>
        <dsp:cNvPr id="0" name=""/>
        <dsp:cNvSpPr/>
      </dsp:nvSpPr>
      <dsp:spPr>
        <a:xfrm>
          <a:off x="2572543" y="1591071"/>
          <a:ext cx="2205037" cy="1060714"/>
        </a:xfrm>
        <a:prstGeom prst="roundRect">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fr-FR" sz="2300" kern="1200" dirty="0"/>
            <a:t>REVENUS DES CLUBS</a:t>
          </a:r>
        </a:p>
      </dsp:txBody>
      <dsp:txXfrm>
        <a:off x="2624323" y="1642851"/>
        <a:ext cx="2101477" cy="9571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589694-EBB0-4A62-AFD6-C38541EB6350}">
      <dsp:nvSpPr>
        <dsp:cNvPr id="0" name=""/>
        <dsp:cNvSpPr/>
      </dsp:nvSpPr>
      <dsp:spPr>
        <a:xfrm>
          <a:off x="174292" y="1434132"/>
          <a:ext cx="2490043" cy="1245021"/>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fr-FR" sz="2600" kern="1200" dirty="0"/>
            <a:t>FINANCEMENTS PUBLICS</a:t>
          </a:r>
        </a:p>
      </dsp:txBody>
      <dsp:txXfrm>
        <a:off x="210757" y="1470597"/>
        <a:ext cx="2417113" cy="1172091"/>
      </dsp:txXfrm>
    </dsp:sp>
    <dsp:sp modelId="{66A1FD50-1551-4CBE-AA7B-2EE611361C2F}">
      <dsp:nvSpPr>
        <dsp:cNvPr id="0" name=""/>
        <dsp:cNvSpPr/>
      </dsp:nvSpPr>
      <dsp:spPr>
        <a:xfrm rot="18289469">
          <a:off x="2290273" y="1317553"/>
          <a:ext cx="1744141" cy="46406"/>
        </a:xfrm>
        <a:custGeom>
          <a:avLst/>
          <a:gdLst/>
          <a:ahLst/>
          <a:cxnLst/>
          <a:rect l="0" t="0" r="0" b="0"/>
          <a:pathLst>
            <a:path>
              <a:moveTo>
                <a:pt x="0" y="23203"/>
              </a:moveTo>
              <a:lnTo>
                <a:pt x="1744141" y="2320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fr-FR" sz="600" kern="1200"/>
        </a:p>
      </dsp:txBody>
      <dsp:txXfrm>
        <a:off x="3118741" y="1297152"/>
        <a:ext cx="87207" cy="87207"/>
      </dsp:txXfrm>
    </dsp:sp>
    <dsp:sp modelId="{3E1EC99F-710E-4C8F-A929-F5E638B93F6A}">
      <dsp:nvSpPr>
        <dsp:cNvPr id="0" name=""/>
        <dsp:cNvSpPr/>
      </dsp:nvSpPr>
      <dsp:spPr>
        <a:xfrm>
          <a:off x="3660353" y="2357"/>
          <a:ext cx="2490043" cy="1245021"/>
        </a:xfrm>
        <a:prstGeom prst="roundRect">
          <a:avLst>
            <a:gd name="adj" fmla="val 10000"/>
          </a:avLst>
        </a:prstGeom>
        <a:solidFill>
          <a:srgbClr val="0000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fr-FR" sz="2600" kern="1200" dirty="0"/>
            <a:t>SUBVENTIONS</a:t>
          </a:r>
        </a:p>
      </dsp:txBody>
      <dsp:txXfrm>
        <a:off x="3696818" y="38822"/>
        <a:ext cx="2417113" cy="1172091"/>
      </dsp:txXfrm>
    </dsp:sp>
    <dsp:sp modelId="{91B3D8E7-0801-4935-A8CE-EF8AEA5AD1D6}">
      <dsp:nvSpPr>
        <dsp:cNvPr id="0" name=""/>
        <dsp:cNvSpPr/>
      </dsp:nvSpPr>
      <dsp:spPr>
        <a:xfrm rot="114284">
          <a:off x="2664059" y="2050080"/>
          <a:ext cx="1001251" cy="46406"/>
        </a:xfrm>
        <a:custGeom>
          <a:avLst/>
          <a:gdLst/>
          <a:ahLst/>
          <a:cxnLst/>
          <a:rect l="0" t="0" r="0" b="0"/>
          <a:pathLst>
            <a:path>
              <a:moveTo>
                <a:pt x="0" y="23203"/>
              </a:moveTo>
              <a:lnTo>
                <a:pt x="1001251" y="2320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3139653" y="2048252"/>
        <a:ext cx="50062" cy="50062"/>
      </dsp:txXfrm>
    </dsp:sp>
    <dsp:sp modelId="{8AEC5AFB-A3F2-4A44-A04F-A529E55A5B4F}">
      <dsp:nvSpPr>
        <dsp:cNvPr id="0" name=""/>
        <dsp:cNvSpPr/>
      </dsp:nvSpPr>
      <dsp:spPr>
        <a:xfrm>
          <a:off x="3665034" y="1467412"/>
          <a:ext cx="2490043" cy="1245021"/>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fr-FR" sz="2600" kern="1200" dirty="0"/>
            <a:t>AIDES A L’EMPLOI</a:t>
          </a:r>
        </a:p>
      </dsp:txBody>
      <dsp:txXfrm>
        <a:off x="3701499" y="1503877"/>
        <a:ext cx="2417113" cy="1172091"/>
      </dsp:txXfrm>
    </dsp:sp>
    <dsp:sp modelId="{1D1490FD-7E30-4C94-9867-64581C9848D0}">
      <dsp:nvSpPr>
        <dsp:cNvPr id="0" name=""/>
        <dsp:cNvSpPr/>
      </dsp:nvSpPr>
      <dsp:spPr>
        <a:xfrm rot="3310531">
          <a:off x="2290273" y="2749328"/>
          <a:ext cx="1744141" cy="46406"/>
        </a:xfrm>
        <a:custGeom>
          <a:avLst/>
          <a:gdLst/>
          <a:ahLst/>
          <a:cxnLst/>
          <a:rect l="0" t="0" r="0" b="0"/>
          <a:pathLst>
            <a:path>
              <a:moveTo>
                <a:pt x="0" y="23203"/>
              </a:moveTo>
              <a:lnTo>
                <a:pt x="1744141" y="2320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fr-FR" sz="600" kern="1200"/>
        </a:p>
      </dsp:txBody>
      <dsp:txXfrm>
        <a:off x="3118741" y="2728927"/>
        <a:ext cx="87207" cy="87207"/>
      </dsp:txXfrm>
    </dsp:sp>
    <dsp:sp modelId="{664FAC41-F430-41AD-ACBA-2267507C1F32}">
      <dsp:nvSpPr>
        <dsp:cNvPr id="0" name=""/>
        <dsp:cNvSpPr/>
      </dsp:nvSpPr>
      <dsp:spPr>
        <a:xfrm>
          <a:off x="3660353" y="2865907"/>
          <a:ext cx="2490043" cy="1245021"/>
        </a:xfrm>
        <a:prstGeom prst="roundRect">
          <a:avLst>
            <a:gd name="adj" fmla="val 10000"/>
          </a:avLst>
        </a:prstGeom>
        <a:solidFill>
          <a:srgbClr val="00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fr-FR" sz="2600" kern="1200" dirty="0"/>
            <a:t>COMMANDE PUBLIQUE</a:t>
          </a:r>
        </a:p>
      </dsp:txBody>
      <dsp:txXfrm>
        <a:off x="3696818" y="2902372"/>
        <a:ext cx="2417113" cy="1172091"/>
      </dsp:txXfrm>
    </dsp:sp>
    <dsp:sp modelId="{E420A6C7-5AB3-436F-8931-DF67A0A3BEB6}">
      <dsp:nvSpPr>
        <dsp:cNvPr id="0" name=""/>
        <dsp:cNvSpPr/>
      </dsp:nvSpPr>
      <dsp:spPr>
        <a:xfrm rot="19457599">
          <a:off x="6035105" y="3107271"/>
          <a:ext cx="1226599" cy="46406"/>
        </a:xfrm>
        <a:custGeom>
          <a:avLst/>
          <a:gdLst/>
          <a:ahLst/>
          <a:cxnLst/>
          <a:rect l="0" t="0" r="0" b="0"/>
          <a:pathLst>
            <a:path>
              <a:moveTo>
                <a:pt x="0" y="23203"/>
              </a:moveTo>
              <a:lnTo>
                <a:pt x="1226599" y="2320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6617740" y="3099809"/>
        <a:ext cx="61329" cy="61329"/>
      </dsp:txXfrm>
    </dsp:sp>
    <dsp:sp modelId="{03521C09-18E0-4491-A16A-2024CBEC782B}">
      <dsp:nvSpPr>
        <dsp:cNvPr id="0" name=""/>
        <dsp:cNvSpPr/>
      </dsp:nvSpPr>
      <dsp:spPr>
        <a:xfrm>
          <a:off x="7146414" y="2150020"/>
          <a:ext cx="2490043" cy="1245021"/>
        </a:xfrm>
        <a:prstGeom prst="roundRect">
          <a:avLst>
            <a:gd name="adj" fmla="val 10000"/>
          </a:avLst>
        </a:prstGeom>
        <a:solidFill>
          <a:srgbClr val="B2B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fr-FR" sz="2600" kern="1200" dirty="0"/>
            <a:t>PRESTATION</a:t>
          </a:r>
        </a:p>
        <a:p>
          <a:pPr lvl="0" algn="ctr" defTabSz="1155700">
            <a:lnSpc>
              <a:spcPct val="90000"/>
            </a:lnSpc>
            <a:spcBef>
              <a:spcPct val="0"/>
            </a:spcBef>
            <a:spcAft>
              <a:spcPct val="35000"/>
            </a:spcAft>
          </a:pPr>
          <a:r>
            <a:rPr lang="fr-FR" sz="2600" kern="1200" dirty="0"/>
            <a:t>(Marchés publics)</a:t>
          </a:r>
        </a:p>
      </dsp:txBody>
      <dsp:txXfrm>
        <a:off x="7182879" y="2186485"/>
        <a:ext cx="2417113" cy="1172091"/>
      </dsp:txXfrm>
    </dsp:sp>
    <dsp:sp modelId="{776D13EE-9828-412F-9E12-F96F88CCCF58}">
      <dsp:nvSpPr>
        <dsp:cNvPr id="0" name=""/>
        <dsp:cNvSpPr/>
      </dsp:nvSpPr>
      <dsp:spPr>
        <a:xfrm rot="2142401">
          <a:off x="6035105" y="3823159"/>
          <a:ext cx="1226599" cy="46406"/>
        </a:xfrm>
        <a:custGeom>
          <a:avLst/>
          <a:gdLst/>
          <a:ahLst/>
          <a:cxnLst/>
          <a:rect l="0" t="0" r="0" b="0"/>
          <a:pathLst>
            <a:path>
              <a:moveTo>
                <a:pt x="0" y="23203"/>
              </a:moveTo>
              <a:lnTo>
                <a:pt x="1226599" y="2320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p>
      </dsp:txBody>
      <dsp:txXfrm>
        <a:off x="6617740" y="3815697"/>
        <a:ext cx="61329" cy="61329"/>
      </dsp:txXfrm>
    </dsp:sp>
    <dsp:sp modelId="{8633E82D-4E3F-4CC8-96C6-4B0F6159B6D3}">
      <dsp:nvSpPr>
        <dsp:cNvPr id="0" name=""/>
        <dsp:cNvSpPr/>
      </dsp:nvSpPr>
      <dsp:spPr>
        <a:xfrm>
          <a:off x="7146414" y="3581795"/>
          <a:ext cx="2490043" cy="1245021"/>
        </a:xfrm>
        <a:prstGeom prst="roundRect">
          <a:avLst>
            <a:gd name="adj" fmla="val 10000"/>
          </a:avLst>
        </a:prstGeom>
        <a:solidFill>
          <a:srgbClr val="B2B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fr-FR" sz="2600" kern="1200" dirty="0"/>
            <a:t>DELEGATION DE SERVICE PUBLIC</a:t>
          </a:r>
        </a:p>
      </dsp:txBody>
      <dsp:txXfrm>
        <a:off x="7182879" y="3618260"/>
        <a:ext cx="2417113" cy="1172091"/>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981328D8-4E1A-43CD-8B6B-B1A3D2CF4942}" type="datetimeFigureOut">
              <a:rPr lang="fr-FR" smtClean="0"/>
              <a:pPr/>
              <a:t>24/02/2026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184631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81328D8-4E1A-43CD-8B6B-B1A3D2CF4942}" type="datetimeFigureOut">
              <a:rPr lang="fr-FR" smtClean="0"/>
              <a:pPr/>
              <a:t>24/02/2026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3847291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81328D8-4E1A-43CD-8B6B-B1A3D2CF4942}" type="datetimeFigureOut">
              <a:rPr lang="fr-FR" smtClean="0"/>
              <a:pPr/>
              <a:t>24/02/2026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1780886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81328D8-4E1A-43CD-8B6B-B1A3D2CF4942}" type="datetimeFigureOut">
              <a:rPr lang="fr-FR" smtClean="0"/>
              <a:pPr/>
              <a:t>24/02/2026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1901986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981328D8-4E1A-43CD-8B6B-B1A3D2CF4942}" type="datetimeFigureOut">
              <a:rPr lang="fr-FR" smtClean="0"/>
              <a:pPr/>
              <a:t>24/02/2026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1504108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981328D8-4E1A-43CD-8B6B-B1A3D2CF4942}" type="datetimeFigureOut">
              <a:rPr lang="fr-FR" smtClean="0"/>
              <a:pPr/>
              <a:t>24/02/2026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855592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981328D8-4E1A-43CD-8B6B-B1A3D2CF4942}" type="datetimeFigureOut">
              <a:rPr lang="fr-FR" smtClean="0"/>
              <a:pPr/>
              <a:t>24/02/2026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2953578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981328D8-4E1A-43CD-8B6B-B1A3D2CF4942}" type="datetimeFigureOut">
              <a:rPr lang="fr-FR" smtClean="0"/>
              <a:pPr/>
              <a:t>24/02/2026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3828903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81328D8-4E1A-43CD-8B6B-B1A3D2CF4942}" type="datetimeFigureOut">
              <a:rPr lang="fr-FR" smtClean="0"/>
              <a:pPr/>
              <a:t>24/02/2026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3000148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981328D8-4E1A-43CD-8B6B-B1A3D2CF4942}" type="datetimeFigureOut">
              <a:rPr lang="fr-FR" smtClean="0"/>
              <a:pPr/>
              <a:t>24/02/2026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1157189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981328D8-4E1A-43CD-8B6B-B1A3D2CF4942}" type="datetimeFigureOut">
              <a:rPr lang="fr-FR" smtClean="0"/>
              <a:pPr/>
              <a:t>24/02/2026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3737228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1328D8-4E1A-43CD-8B6B-B1A3D2CF4942}" type="datetimeFigureOut">
              <a:rPr lang="fr-FR" smtClean="0"/>
              <a:pPr/>
              <a:t>24/02/2026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ED26F6-73D4-47AB-A5F9-5E08C6B55E5F}" type="slidenum">
              <a:rPr lang="fr-FR" smtClean="0"/>
              <a:pPr/>
              <a:t>‹N°›</a:t>
            </a:fld>
            <a:endParaRPr lang="fr-FR"/>
          </a:p>
        </p:txBody>
      </p:sp>
    </p:spTree>
    <p:extLst>
      <p:ext uri="{BB962C8B-B14F-4D97-AF65-F5344CB8AC3E}">
        <p14:creationId xmlns:p14="http://schemas.microsoft.com/office/powerpoint/2010/main" val="1541889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frontignan.fr/demandes-de-subventions-associatives-le-departement-de-lherault-cree-une-plateforme-en-ligne/"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hyperlink" Target="https://www.laregion.fr/-associations-"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3" Type="http://schemas.openxmlformats.org/officeDocument/2006/relationships/hyperlink" Target="https://www.ac-montpellier.fr/media/33882/download"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www.ac-montpellier.fr/fdva-2-fonctionnement-global-et-nouveaux-services-mode-d-emploi-en-region-occitanie-122636"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padlet.com/mrollin7/les-essentiels-des-aides-financieres-pour-mon-club-ti58txoi5zum4vq3"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lecompteasso.association.gouv.fr/"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age 3" descr="LOGO LIGUE OCCITANIE RUGBY.jpeg"/>
          <p:cNvPicPr>
            <a:picLocks noChangeAspect="1"/>
          </p:cNvPicPr>
          <p:nvPr/>
        </p:nvPicPr>
        <p:blipFill>
          <a:blip r:embed="rId3" cstate="print"/>
          <a:stretch>
            <a:fillRect/>
          </a:stretch>
        </p:blipFill>
        <p:spPr>
          <a:xfrm>
            <a:off x="10559562" y="313592"/>
            <a:ext cx="1269024" cy="1269024"/>
          </a:xfrm>
          <a:prstGeom prst="rect">
            <a:avLst/>
          </a:prstGeom>
        </p:spPr>
      </p:pic>
      <p:pic>
        <p:nvPicPr>
          <p:cNvPr id="5" name="Image 4" descr="LOGO FFR.png"/>
          <p:cNvPicPr>
            <a:picLocks noChangeAspect="1"/>
          </p:cNvPicPr>
          <p:nvPr/>
        </p:nvPicPr>
        <p:blipFill>
          <a:blip r:embed="rId4" cstate="print"/>
          <a:stretch>
            <a:fillRect/>
          </a:stretch>
        </p:blipFill>
        <p:spPr>
          <a:xfrm>
            <a:off x="413238" y="5175737"/>
            <a:ext cx="1312984" cy="1312984"/>
          </a:xfrm>
          <a:prstGeom prst="rect">
            <a:avLst/>
          </a:prstGeom>
        </p:spPr>
      </p:pic>
    </p:spTree>
    <p:extLst>
      <p:ext uri="{BB962C8B-B14F-4D97-AF65-F5344CB8AC3E}">
        <p14:creationId xmlns:p14="http://schemas.microsoft.com/office/powerpoint/2010/main" val="3071498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3200" dirty="0">
                <a:latin typeface="Bahnschrift" pitchFamily="34" charset="0"/>
              </a:rPr>
              <a:t>VII - LE PROJET ASSOCIATIF</a:t>
            </a:r>
          </a:p>
        </p:txBody>
      </p:sp>
      <p:sp>
        <p:nvSpPr>
          <p:cNvPr id="3" name="Espace réservé du contenu 2"/>
          <p:cNvSpPr>
            <a:spLocks noGrp="1"/>
          </p:cNvSpPr>
          <p:nvPr>
            <p:ph idx="1"/>
          </p:nvPr>
        </p:nvSpPr>
        <p:spPr>
          <a:xfrm>
            <a:off x="978350" y="2004413"/>
            <a:ext cx="10515600" cy="3883769"/>
          </a:xfrm>
        </p:spPr>
        <p:txBody>
          <a:bodyPr>
            <a:noAutofit/>
          </a:bodyPr>
          <a:lstStyle/>
          <a:p>
            <a:pPr marL="0" indent="0" algn="just">
              <a:lnSpc>
                <a:spcPct val="100000"/>
              </a:lnSpc>
              <a:spcBef>
                <a:spcPts val="0"/>
              </a:spcBef>
              <a:buNone/>
            </a:pPr>
            <a:r>
              <a:rPr lang="fr-FR" sz="2000" b="1" dirty="0">
                <a:solidFill>
                  <a:srgbClr val="C00000"/>
                </a:solidFill>
                <a:latin typeface="Bahnschrift" pitchFamily="34" charset="0"/>
              </a:rPr>
              <a:t>L’IMPORTANCE DU PROJET ASSOCIATIF DANS LA RECHERCHE DE FINANCEMENT</a:t>
            </a:r>
          </a:p>
          <a:p>
            <a:pPr marL="0" indent="0" algn="just">
              <a:lnSpc>
                <a:spcPct val="100000"/>
              </a:lnSpc>
              <a:spcBef>
                <a:spcPts val="0"/>
              </a:spcBef>
              <a:buNone/>
            </a:pPr>
            <a:endParaRPr lang="fr-FR" sz="2000" b="1" dirty="0">
              <a:solidFill>
                <a:srgbClr val="C00000"/>
              </a:solidFill>
              <a:latin typeface="Bahnschrift" pitchFamily="34" charset="0"/>
            </a:endParaRPr>
          </a:p>
          <a:p>
            <a:pPr marL="0" indent="0" algn="just">
              <a:lnSpc>
                <a:spcPct val="100000"/>
              </a:lnSpc>
              <a:spcBef>
                <a:spcPts val="0"/>
              </a:spcBef>
              <a:buNone/>
            </a:pPr>
            <a:r>
              <a:rPr lang="fr-FR" sz="2000" dirty="0">
                <a:latin typeface="Bahnschrift" pitchFamily="34" charset="0"/>
              </a:rPr>
              <a:t>Le Projet Associatif propose un état des lieux et fixe les axes de travail du club pour les années à venir. Il est le reflet de votre action dans le développement du rugby au sein de votre club.</a:t>
            </a:r>
          </a:p>
          <a:p>
            <a:pPr marL="360000" indent="0" algn="just">
              <a:lnSpc>
                <a:spcPct val="100000"/>
              </a:lnSpc>
              <a:spcBef>
                <a:spcPts val="0"/>
              </a:spcBef>
            </a:pPr>
            <a:endParaRPr lang="fr-FR" sz="2000" dirty="0">
              <a:latin typeface="Bahnschrift" pitchFamily="34" charset="0"/>
            </a:endParaRPr>
          </a:p>
          <a:p>
            <a:pPr marL="360000" indent="0">
              <a:lnSpc>
                <a:spcPct val="100000"/>
              </a:lnSpc>
              <a:spcBef>
                <a:spcPts val="0"/>
              </a:spcBef>
              <a:buNone/>
            </a:pPr>
            <a:r>
              <a:rPr lang="fr-FR" sz="2000" dirty="0">
                <a:latin typeface="Bahnschrift" pitchFamily="34" charset="0"/>
              </a:rPr>
              <a:t>La démarche permet de répondre aux deux questions suivantes :</a:t>
            </a:r>
          </a:p>
          <a:p>
            <a:pPr lvl="0">
              <a:buNone/>
            </a:pPr>
            <a:r>
              <a:rPr lang="fr-FR" sz="2000" dirty="0">
                <a:latin typeface="Bahnschrift" pitchFamily="34" charset="0"/>
              </a:rPr>
              <a:t>          - Qui sommes nous ?</a:t>
            </a:r>
          </a:p>
          <a:p>
            <a:pPr lvl="0">
              <a:buNone/>
            </a:pPr>
            <a:r>
              <a:rPr lang="fr-FR" sz="2000" dirty="0">
                <a:latin typeface="Bahnschrift" pitchFamily="34" charset="0"/>
              </a:rPr>
              <a:t>          - Que voulons-nous devenir ?</a:t>
            </a:r>
          </a:p>
          <a:p>
            <a:pPr algn="just"/>
            <a:endParaRPr lang="fr-CA" sz="2000" dirty="0">
              <a:latin typeface="Trebuchet MS" pitchFamily="34" charset="0"/>
            </a:endParaRPr>
          </a:p>
          <a:p>
            <a:pPr>
              <a:buNone/>
            </a:pPr>
            <a:endParaRPr lang="fr-FR" sz="3200" dirty="0">
              <a:latin typeface="Bahnschrift" pitchFamily="34" charset="0"/>
            </a:endParaRPr>
          </a:p>
        </p:txBody>
      </p:sp>
      <p:sp>
        <p:nvSpPr>
          <p:cNvPr id="4" name="Rectangle 3">
            <a:extLst>
              <a:ext uri="{FF2B5EF4-FFF2-40B4-BE49-F238E27FC236}">
                <a16:creationId xmlns:a16="http://schemas.microsoft.com/office/drawing/2014/main" id="{140AB018-3A3A-406D-285A-434C22F1EB50}"/>
              </a:ext>
            </a:extLst>
          </p:cNvPr>
          <p:cNvSpPr/>
          <p:nvPr/>
        </p:nvSpPr>
        <p:spPr>
          <a:xfrm>
            <a:off x="11670948" y="6329967"/>
            <a:ext cx="314510"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7</a:t>
            </a:r>
          </a:p>
        </p:txBody>
      </p:sp>
    </p:spTree>
    <p:extLst>
      <p:ext uri="{BB962C8B-B14F-4D97-AF65-F5344CB8AC3E}">
        <p14:creationId xmlns:p14="http://schemas.microsoft.com/office/powerpoint/2010/main" val="2506063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31248" y="827234"/>
            <a:ext cx="5681061" cy="838524"/>
          </a:xfrm>
        </p:spPr>
        <p:txBody>
          <a:bodyPr>
            <a:noAutofit/>
          </a:bodyPr>
          <a:lstStyle/>
          <a:p>
            <a:r>
              <a:rPr lang="fr-FR" sz="3200" dirty="0">
                <a:latin typeface="Bahnschrift" pitchFamily="34" charset="0"/>
              </a:rPr>
              <a:t>VII - LE PROJET ASSOCIATIF</a:t>
            </a:r>
          </a:p>
        </p:txBody>
      </p:sp>
      <p:sp>
        <p:nvSpPr>
          <p:cNvPr id="3" name="Espace réservé du contenu 2"/>
          <p:cNvSpPr>
            <a:spLocks noGrp="1"/>
          </p:cNvSpPr>
          <p:nvPr>
            <p:ph idx="1"/>
          </p:nvPr>
        </p:nvSpPr>
        <p:spPr>
          <a:xfrm>
            <a:off x="635450" y="1623413"/>
            <a:ext cx="10515600" cy="4777387"/>
          </a:xfrm>
        </p:spPr>
        <p:txBody>
          <a:bodyPr>
            <a:noAutofit/>
          </a:bodyPr>
          <a:lstStyle/>
          <a:p>
            <a:pPr marL="0" indent="0" algn="just">
              <a:lnSpc>
                <a:spcPct val="100000"/>
              </a:lnSpc>
              <a:spcBef>
                <a:spcPts val="0"/>
              </a:spcBef>
              <a:buNone/>
            </a:pPr>
            <a:r>
              <a:rPr lang="fr-FR" sz="2000" b="1" dirty="0">
                <a:solidFill>
                  <a:srgbClr val="C00000"/>
                </a:solidFill>
                <a:latin typeface="Bahnschrift" pitchFamily="34" charset="0"/>
              </a:rPr>
              <a:t>LA STRATEGIE DE FINANCEMENT, UNE ETAPE CLE AVANT DE SE LANCER</a:t>
            </a:r>
            <a:endParaRPr lang="fr-FR" sz="2000" dirty="0">
              <a:solidFill>
                <a:srgbClr val="C00000"/>
              </a:solidFill>
              <a:latin typeface="Bahnschrift" pitchFamily="34" charset="0"/>
            </a:endParaRPr>
          </a:p>
          <a:p>
            <a:pPr marL="0" indent="0" algn="just">
              <a:lnSpc>
                <a:spcPct val="100000"/>
              </a:lnSpc>
              <a:spcBef>
                <a:spcPts val="0"/>
              </a:spcBef>
              <a:buNone/>
            </a:pPr>
            <a:endParaRPr lang="fr-FR" sz="2000" dirty="0"/>
          </a:p>
          <a:p>
            <a:pPr marL="0" lvl="0" indent="0">
              <a:lnSpc>
                <a:spcPct val="100000"/>
              </a:lnSpc>
              <a:spcBef>
                <a:spcPts val="0"/>
              </a:spcBef>
              <a:buNone/>
            </a:pPr>
            <a:endParaRPr lang="fr-FR" sz="2000" dirty="0">
              <a:latin typeface="Bahnschrift" pitchFamily="34" charset="0"/>
            </a:endParaRPr>
          </a:p>
          <a:p>
            <a:pPr>
              <a:buNone/>
            </a:pPr>
            <a:endParaRPr lang="fr-FR" sz="3200" dirty="0">
              <a:latin typeface="Bahnschrift" pitchFamily="34" charset="0"/>
            </a:endParaRPr>
          </a:p>
        </p:txBody>
      </p:sp>
      <p:pic>
        <p:nvPicPr>
          <p:cNvPr id="4" name="Image 3" descr="IMG BATIR SA STRATEGIE.png"/>
          <p:cNvPicPr>
            <a:picLocks noChangeAspect="1"/>
          </p:cNvPicPr>
          <p:nvPr/>
        </p:nvPicPr>
        <p:blipFill>
          <a:blip r:embed="rId3"/>
          <a:stretch>
            <a:fillRect/>
          </a:stretch>
        </p:blipFill>
        <p:spPr>
          <a:xfrm>
            <a:off x="1352549" y="2097242"/>
            <a:ext cx="9518589" cy="4608357"/>
          </a:xfrm>
          <a:prstGeom prst="rect">
            <a:avLst/>
          </a:prstGeom>
        </p:spPr>
      </p:pic>
      <p:sp>
        <p:nvSpPr>
          <p:cNvPr id="5" name="Rectangle 4">
            <a:extLst>
              <a:ext uri="{FF2B5EF4-FFF2-40B4-BE49-F238E27FC236}">
                <a16:creationId xmlns:a16="http://schemas.microsoft.com/office/drawing/2014/main" id="{5130942D-D3A2-358F-9B50-D3220E1DA979}"/>
              </a:ext>
            </a:extLst>
          </p:cNvPr>
          <p:cNvSpPr/>
          <p:nvPr/>
        </p:nvSpPr>
        <p:spPr>
          <a:xfrm>
            <a:off x="11710894" y="6400800"/>
            <a:ext cx="314510"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8</a:t>
            </a:r>
          </a:p>
        </p:txBody>
      </p:sp>
    </p:spTree>
    <p:extLst>
      <p:ext uri="{BB962C8B-B14F-4D97-AF65-F5344CB8AC3E}">
        <p14:creationId xmlns:p14="http://schemas.microsoft.com/office/powerpoint/2010/main" val="2506063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951059"/>
            <a:ext cx="10889673" cy="838524"/>
          </a:xfrm>
        </p:spPr>
        <p:txBody>
          <a:bodyPr>
            <a:noAutofit/>
          </a:bodyPr>
          <a:lstStyle/>
          <a:p>
            <a:r>
              <a:rPr lang="fr-FR" sz="3200" dirty="0">
                <a:solidFill>
                  <a:schemeClr val="tx1">
                    <a:lumMod val="95000"/>
                    <a:lumOff val="5000"/>
                  </a:schemeClr>
                </a:solidFill>
                <a:latin typeface="Bahnschrift" pitchFamily="34" charset="0"/>
              </a:rPr>
              <a:t>VIII - QUELLES SONT LES CONDITIONS D’ATTRIBUTION ?</a:t>
            </a:r>
          </a:p>
        </p:txBody>
      </p:sp>
      <p:sp>
        <p:nvSpPr>
          <p:cNvPr id="3" name="Espace réservé du contenu 2"/>
          <p:cNvSpPr>
            <a:spLocks noGrp="1"/>
          </p:cNvSpPr>
          <p:nvPr>
            <p:ph idx="1"/>
          </p:nvPr>
        </p:nvSpPr>
        <p:spPr>
          <a:xfrm>
            <a:off x="934389" y="1881320"/>
            <a:ext cx="10515600" cy="3883769"/>
          </a:xfrm>
        </p:spPr>
        <p:txBody>
          <a:bodyPr>
            <a:noAutofit/>
          </a:bodyPr>
          <a:lstStyle/>
          <a:p>
            <a:pPr marL="360000" indent="0">
              <a:lnSpc>
                <a:spcPct val="100000"/>
              </a:lnSpc>
              <a:spcBef>
                <a:spcPts val="0"/>
              </a:spcBef>
              <a:buNone/>
            </a:pPr>
            <a:r>
              <a:rPr lang="fr-FR" sz="2000" dirty="0">
                <a:latin typeface="Bahnschrift" pitchFamily="34" charset="0"/>
              </a:rPr>
              <a:t>   - Être </a:t>
            </a:r>
            <a:r>
              <a:rPr lang="fr-FR" sz="2000" b="1" dirty="0">
                <a:latin typeface="Bahnschrift" pitchFamily="34" charset="0"/>
              </a:rPr>
              <a:t>affiliée à une Fédération Sportive</a:t>
            </a:r>
            <a:r>
              <a:rPr lang="fr-FR" sz="2000" dirty="0">
                <a:latin typeface="Bahnschrift" pitchFamily="34" charset="0"/>
              </a:rPr>
              <a:t> ou avoir l’agrément “Jeunesse et Sport”</a:t>
            </a:r>
          </a:p>
          <a:p>
            <a:pPr marL="360000" indent="0">
              <a:lnSpc>
                <a:spcPct val="100000"/>
              </a:lnSpc>
              <a:spcBef>
                <a:spcPts val="0"/>
              </a:spcBef>
              <a:buNone/>
            </a:pPr>
            <a:endParaRPr lang="fr-FR" sz="2000" dirty="0">
              <a:latin typeface="Bahnschrift" pitchFamily="34" charset="0"/>
            </a:endParaRPr>
          </a:p>
          <a:p>
            <a:pPr marL="882900" lvl="0" indent="-342900" fontAlgn="base">
              <a:lnSpc>
                <a:spcPct val="100000"/>
              </a:lnSpc>
              <a:spcBef>
                <a:spcPts val="0"/>
              </a:spcBef>
              <a:buFontTx/>
              <a:buChar char="-"/>
            </a:pPr>
            <a:r>
              <a:rPr lang="fr-FR" sz="2000" dirty="0">
                <a:latin typeface="Bahnschrift" pitchFamily="34" charset="0"/>
              </a:rPr>
              <a:t>Ouvrir un compte bancaire</a:t>
            </a:r>
          </a:p>
          <a:p>
            <a:pPr marL="882900" lvl="0" indent="-342900" fontAlgn="base">
              <a:lnSpc>
                <a:spcPct val="100000"/>
              </a:lnSpc>
              <a:spcBef>
                <a:spcPts val="0"/>
              </a:spcBef>
              <a:buFontTx/>
              <a:buChar char="-"/>
            </a:pPr>
            <a:endParaRPr lang="fr-FR" sz="2000" dirty="0">
              <a:latin typeface="Bahnschrift" pitchFamily="34" charset="0"/>
            </a:endParaRPr>
          </a:p>
          <a:p>
            <a:pPr marL="882900" lvl="0" indent="-342900" fontAlgn="base">
              <a:lnSpc>
                <a:spcPct val="100000"/>
              </a:lnSpc>
              <a:spcBef>
                <a:spcPts val="0"/>
              </a:spcBef>
              <a:buFontTx/>
              <a:buChar char="-"/>
            </a:pPr>
            <a:r>
              <a:rPr lang="fr-FR" sz="2000" dirty="0">
                <a:latin typeface="Bahnschrift" pitchFamily="34" charset="0"/>
              </a:rPr>
              <a:t>Avoir un  </a:t>
            </a:r>
            <a:r>
              <a:rPr lang="fr-FR" sz="2000" b="1" dirty="0">
                <a:latin typeface="Bahnschrift" pitchFamily="34" charset="0"/>
              </a:rPr>
              <a:t>fonctionnement transparent</a:t>
            </a:r>
            <a:r>
              <a:rPr lang="fr-FR" sz="2000" dirty="0">
                <a:latin typeface="Bahnschrift" pitchFamily="34" charset="0"/>
              </a:rPr>
              <a:t> : statuts et liste des dirigeants tenus à jour</a:t>
            </a:r>
          </a:p>
          <a:p>
            <a:pPr marL="882900" lvl="0" indent="-342900" fontAlgn="base">
              <a:lnSpc>
                <a:spcPct val="100000"/>
              </a:lnSpc>
              <a:spcBef>
                <a:spcPts val="0"/>
              </a:spcBef>
              <a:buFontTx/>
              <a:buChar char="-"/>
            </a:pPr>
            <a:endParaRPr lang="fr-FR" sz="2000" dirty="0">
              <a:latin typeface="Bahnschrift" pitchFamily="34" charset="0"/>
            </a:endParaRPr>
          </a:p>
          <a:p>
            <a:pPr marL="882900" lvl="0" indent="-342900" fontAlgn="base">
              <a:lnSpc>
                <a:spcPct val="100000"/>
              </a:lnSpc>
              <a:spcBef>
                <a:spcPts val="0"/>
              </a:spcBef>
              <a:buFontTx/>
              <a:buChar char="-"/>
            </a:pPr>
            <a:r>
              <a:rPr lang="fr-FR" sz="2000" dirty="0">
                <a:latin typeface="Bahnschrift" pitchFamily="34" charset="0"/>
              </a:rPr>
              <a:t>Avoir une </a:t>
            </a:r>
            <a:r>
              <a:rPr lang="fr-FR" sz="2000" b="1" dirty="0">
                <a:latin typeface="Bahnschrift" pitchFamily="34" charset="0"/>
              </a:rPr>
              <a:t>gestion financière saine</a:t>
            </a:r>
            <a:r>
              <a:rPr lang="fr-FR" sz="2000" dirty="0">
                <a:latin typeface="Bahnschrift" pitchFamily="34" charset="0"/>
              </a:rPr>
              <a:t> : comptabilité et obligations fiscales à jour</a:t>
            </a:r>
          </a:p>
          <a:p>
            <a:pPr marL="882900" lvl="0" indent="-342900" fontAlgn="base">
              <a:lnSpc>
                <a:spcPct val="100000"/>
              </a:lnSpc>
              <a:spcBef>
                <a:spcPts val="0"/>
              </a:spcBef>
              <a:buFontTx/>
              <a:buChar char="-"/>
            </a:pPr>
            <a:endParaRPr lang="fr-FR" sz="2000" dirty="0">
              <a:latin typeface="Bahnschrift" pitchFamily="34" charset="0"/>
            </a:endParaRPr>
          </a:p>
          <a:p>
            <a:pPr marL="540000" lvl="0" indent="0">
              <a:lnSpc>
                <a:spcPct val="100000"/>
              </a:lnSpc>
              <a:spcBef>
                <a:spcPts val="0"/>
              </a:spcBef>
              <a:buNone/>
            </a:pPr>
            <a:r>
              <a:rPr lang="fr-FR" sz="2000" dirty="0">
                <a:latin typeface="Bahnschrift" pitchFamily="34" charset="0"/>
              </a:rPr>
              <a:t>- Avoir signé le </a:t>
            </a:r>
            <a:r>
              <a:rPr lang="fr-FR" sz="2000" b="1" dirty="0">
                <a:latin typeface="Bahnschrift" pitchFamily="34" charset="0"/>
              </a:rPr>
              <a:t>Contrat d’Engagement Républicain</a:t>
            </a:r>
            <a:r>
              <a:rPr lang="fr-FR" sz="2000" dirty="0">
                <a:latin typeface="Bahnschrift" pitchFamily="34" charset="0"/>
              </a:rPr>
              <a:t> </a:t>
            </a:r>
          </a:p>
          <a:p>
            <a:pPr marL="720000" indent="0">
              <a:lnSpc>
                <a:spcPct val="100000"/>
              </a:lnSpc>
              <a:spcBef>
                <a:spcPts val="0"/>
              </a:spcBef>
              <a:buNone/>
            </a:pPr>
            <a:r>
              <a:rPr lang="fr-FR" sz="2000" i="1" dirty="0"/>
              <a:t>Une signature obligatoire pour recevoir une subvention.</a:t>
            </a:r>
            <a:endParaRPr lang="fr-FR" sz="2000" dirty="0"/>
          </a:p>
          <a:p>
            <a:pPr marL="720000" indent="0">
              <a:lnSpc>
                <a:spcPct val="100000"/>
              </a:lnSpc>
              <a:spcBef>
                <a:spcPts val="0"/>
              </a:spcBef>
              <a:buNone/>
            </a:pPr>
            <a:r>
              <a:rPr lang="fr-FR" sz="2000" i="1" dirty="0"/>
              <a:t>Une signature obligatoire pour bénéficier de l’agrément de l’Etat</a:t>
            </a:r>
            <a:endParaRPr lang="fr-FR" sz="2000" dirty="0"/>
          </a:p>
          <a:p>
            <a:pPr marL="720000" indent="0">
              <a:lnSpc>
                <a:spcPct val="100000"/>
              </a:lnSpc>
              <a:spcBef>
                <a:spcPts val="0"/>
              </a:spcBef>
              <a:buNone/>
            </a:pPr>
            <a:r>
              <a:rPr lang="fr-FR" sz="2000" i="1" dirty="0"/>
              <a:t>Une signature obligatoire pour accueillir un jeune en service civique volontaire</a:t>
            </a:r>
            <a:endParaRPr lang="fr-FR" sz="2000" dirty="0">
              <a:latin typeface="Bahnschrift" pitchFamily="34" charset="0"/>
            </a:endParaRPr>
          </a:p>
          <a:p>
            <a:pPr marL="0" indent="0" algn="just">
              <a:lnSpc>
                <a:spcPct val="100000"/>
              </a:lnSpc>
              <a:spcBef>
                <a:spcPts val="0"/>
              </a:spcBef>
              <a:buNone/>
            </a:pPr>
            <a:endParaRPr lang="fr-FR" sz="2000" dirty="0">
              <a:latin typeface="Bahnschrift" pitchFamily="34" charset="0"/>
            </a:endParaRPr>
          </a:p>
        </p:txBody>
      </p:sp>
      <p:sp>
        <p:nvSpPr>
          <p:cNvPr id="4" name="Rectangle 3">
            <a:extLst>
              <a:ext uri="{FF2B5EF4-FFF2-40B4-BE49-F238E27FC236}">
                <a16:creationId xmlns:a16="http://schemas.microsoft.com/office/drawing/2014/main" id="{F10A3D15-BF1F-0820-43D6-2EA741E1CF76}"/>
              </a:ext>
            </a:extLst>
          </p:cNvPr>
          <p:cNvSpPr/>
          <p:nvPr/>
        </p:nvSpPr>
        <p:spPr>
          <a:xfrm>
            <a:off x="11633467" y="6300471"/>
            <a:ext cx="314509"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9</a:t>
            </a:r>
          </a:p>
        </p:txBody>
      </p:sp>
    </p:spTree>
    <p:extLst>
      <p:ext uri="{BB962C8B-B14F-4D97-AF65-F5344CB8AC3E}">
        <p14:creationId xmlns:p14="http://schemas.microsoft.com/office/powerpoint/2010/main" val="2506063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951059"/>
            <a:ext cx="11090340" cy="838524"/>
          </a:xfrm>
        </p:spPr>
        <p:txBody>
          <a:bodyPr>
            <a:noAutofit/>
          </a:bodyPr>
          <a:lstStyle/>
          <a:p>
            <a:r>
              <a:rPr lang="fr-FR" sz="3200" dirty="0">
                <a:solidFill>
                  <a:schemeClr val="tx1">
                    <a:lumMod val="95000"/>
                    <a:lumOff val="5000"/>
                  </a:schemeClr>
                </a:solidFill>
                <a:latin typeface="Bahnschrift" pitchFamily="34" charset="0"/>
              </a:rPr>
              <a:t>IX - VOTRE PROJET EST-IL ELIGIBLE ET/OU FINANCABLE ?</a:t>
            </a:r>
          </a:p>
        </p:txBody>
      </p:sp>
      <p:sp>
        <p:nvSpPr>
          <p:cNvPr id="3" name="Espace réservé du contenu 2"/>
          <p:cNvSpPr>
            <a:spLocks noGrp="1"/>
          </p:cNvSpPr>
          <p:nvPr>
            <p:ph idx="1"/>
          </p:nvPr>
        </p:nvSpPr>
        <p:spPr>
          <a:xfrm>
            <a:off x="934389" y="1881320"/>
            <a:ext cx="10515600" cy="3883769"/>
          </a:xfrm>
        </p:spPr>
        <p:txBody>
          <a:bodyPr>
            <a:noAutofit/>
          </a:bodyPr>
          <a:lstStyle/>
          <a:p>
            <a:pPr marL="360000" indent="0">
              <a:lnSpc>
                <a:spcPct val="100000"/>
              </a:lnSpc>
              <a:spcBef>
                <a:spcPts val="0"/>
              </a:spcBef>
              <a:buNone/>
            </a:pPr>
            <a:endParaRPr lang="fr-FR" sz="2000" dirty="0">
              <a:latin typeface="Bahnschrift" pitchFamily="34" charset="0"/>
            </a:endParaRPr>
          </a:p>
          <a:p>
            <a:pPr marL="360000" indent="0">
              <a:lnSpc>
                <a:spcPct val="100000"/>
              </a:lnSpc>
              <a:spcBef>
                <a:spcPts val="0"/>
              </a:spcBef>
              <a:buNone/>
            </a:pPr>
            <a:r>
              <a:rPr lang="fr-FR" sz="2000" dirty="0">
                <a:latin typeface="Bahnschrift" pitchFamily="34" charset="0"/>
              </a:rPr>
              <a:t>Une première question se pose: </a:t>
            </a:r>
            <a:r>
              <a:rPr lang="fr-FR" sz="2000" b="1" dirty="0">
                <a:latin typeface="Bahnschrift" pitchFamily="34" charset="0"/>
              </a:rPr>
              <a:t>“</a:t>
            </a:r>
            <a:r>
              <a:rPr lang="fr-FR" sz="2000" b="1" dirty="0">
                <a:solidFill>
                  <a:srgbClr val="C00000"/>
                </a:solidFill>
                <a:latin typeface="Bahnschrift" pitchFamily="34" charset="0"/>
              </a:rPr>
              <a:t>Le projet de mon club est-il éligible ?</a:t>
            </a:r>
            <a:r>
              <a:rPr lang="fr-FR" sz="2000" b="1" dirty="0">
                <a:latin typeface="Bahnschrift" pitchFamily="34" charset="0"/>
              </a:rPr>
              <a:t>”</a:t>
            </a:r>
          </a:p>
          <a:p>
            <a:pPr marL="360000" indent="0">
              <a:lnSpc>
                <a:spcPct val="100000"/>
              </a:lnSpc>
              <a:spcBef>
                <a:spcPts val="0"/>
              </a:spcBef>
              <a:buNone/>
            </a:pPr>
            <a:endParaRPr lang="fr-FR" sz="2000" dirty="0">
              <a:latin typeface="Bahnschrift" pitchFamily="34" charset="0"/>
            </a:endParaRPr>
          </a:p>
          <a:p>
            <a:pPr marL="360000" indent="0" algn="just">
              <a:lnSpc>
                <a:spcPct val="100000"/>
              </a:lnSpc>
              <a:spcBef>
                <a:spcPts val="0"/>
              </a:spcBef>
              <a:buNone/>
            </a:pPr>
            <a:r>
              <a:rPr lang="fr-FR" sz="2000" dirty="0">
                <a:latin typeface="Bahnschrift" pitchFamily="34" charset="0"/>
              </a:rPr>
              <a:t>Votre projet doit répondre à un </a:t>
            </a:r>
            <a:r>
              <a:rPr lang="fr-FR" sz="2000" b="1" dirty="0">
                <a:solidFill>
                  <a:srgbClr val="C00000"/>
                </a:solidFill>
                <a:latin typeface="Bahnschrift" pitchFamily="34" charset="0"/>
              </a:rPr>
              <a:t>besoin d’intérêt général</a:t>
            </a:r>
            <a:r>
              <a:rPr lang="fr-FR" sz="2000" dirty="0">
                <a:latin typeface="Bahnschrift" pitchFamily="34" charset="0"/>
              </a:rPr>
              <a:t> pour justifier votre demande de subvention et son éventuelle obtention.</a:t>
            </a:r>
          </a:p>
          <a:p>
            <a:pPr marL="360000" indent="0">
              <a:lnSpc>
                <a:spcPct val="100000"/>
              </a:lnSpc>
              <a:spcBef>
                <a:spcPts val="0"/>
              </a:spcBef>
              <a:buNone/>
            </a:pPr>
            <a:endParaRPr lang="fr-FR" sz="2000" dirty="0">
              <a:latin typeface="Bahnschrift" pitchFamily="34" charset="0"/>
            </a:endParaRPr>
          </a:p>
          <a:p>
            <a:pPr marL="360000" indent="0" algn="just">
              <a:lnSpc>
                <a:spcPct val="100000"/>
              </a:lnSpc>
              <a:spcBef>
                <a:spcPts val="0"/>
              </a:spcBef>
              <a:buNone/>
            </a:pPr>
            <a:endParaRPr lang="fr-FR" sz="2000" dirty="0">
              <a:latin typeface="Bahnschrift" pitchFamily="34" charset="0"/>
            </a:endParaRPr>
          </a:p>
        </p:txBody>
      </p:sp>
      <p:sp>
        <p:nvSpPr>
          <p:cNvPr id="4" name="Rectangle 3">
            <a:extLst>
              <a:ext uri="{FF2B5EF4-FFF2-40B4-BE49-F238E27FC236}">
                <a16:creationId xmlns:a16="http://schemas.microsoft.com/office/drawing/2014/main" id="{73406F8A-E995-B76F-6DB3-315BAA916FA1}"/>
              </a:ext>
            </a:extLst>
          </p:cNvPr>
          <p:cNvSpPr/>
          <p:nvPr/>
        </p:nvSpPr>
        <p:spPr>
          <a:xfrm>
            <a:off x="11568546" y="6329967"/>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10</a:t>
            </a:r>
          </a:p>
        </p:txBody>
      </p:sp>
    </p:spTree>
    <p:extLst>
      <p:ext uri="{BB962C8B-B14F-4D97-AF65-F5344CB8AC3E}">
        <p14:creationId xmlns:p14="http://schemas.microsoft.com/office/powerpoint/2010/main" val="2506063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21723" y="998684"/>
            <a:ext cx="10889673" cy="838524"/>
          </a:xfrm>
        </p:spPr>
        <p:txBody>
          <a:bodyPr>
            <a:noAutofit/>
          </a:bodyPr>
          <a:lstStyle/>
          <a:p>
            <a:pPr algn="just"/>
            <a:r>
              <a:rPr lang="fr-FR" sz="3200" dirty="0">
                <a:latin typeface="Bahnschrift" pitchFamily="34" charset="0"/>
              </a:rPr>
              <a:t>X - LA DEMARCHE DE LA RESPONSABILITE SOCIETALE DES ORGANISATIONS (RSO)</a:t>
            </a:r>
          </a:p>
        </p:txBody>
      </p:sp>
      <p:sp>
        <p:nvSpPr>
          <p:cNvPr id="5" name="Espace réservé du contenu 4"/>
          <p:cNvSpPr>
            <a:spLocks noGrp="1"/>
          </p:cNvSpPr>
          <p:nvPr>
            <p:ph idx="1"/>
          </p:nvPr>
        </p:nvSpPr>
        <p:spPr/>
        <p:txBody>
          <a:bodyPr/>
          <a:lstStyle/>
          <a:p>
            <a:pPr>
              <a:buNone/>
            </a:pPr>
            <a:endParaRPr lang="fr-FR" dirty="0"/>
          </a:p>
          <a:p>
            <a:pPr marL="0" indent="0">
              <a:lnSpc>
                <a:spcPct val="100000"/>
              </a:lnSpc>
              <a:spcBef>
                <a:spcPts val="0"/>
              </a:spcBef>
              <a:buNone/>
            </a:pPr>
            <a:endParaRPr lang="fr-FR" sz="2000" dirty="0">
              <a:latin typeface="Bahnschrift" pitchFamily="34" charset="0"/>
            </a:endParaRPr>
          </a:p>
          <a:p>
            <a:pPr marL="0" indent="0">
              <a:lnSpc>
                <a:spcPct val="100000"/>
              </a:lnSpc>
              <a:spcBef>
                <a:spcPts val="0"/>
              </a:spcBef>
              <a:buNone/>
            </a:pPr>
            <a:r>
              <a:rPr lang="fr-FR" sz="2000" dirty="0">
                <a:latin typeface="Bahnschrift" pitchFamily="34" charset="0"/>
              </a:rPr>
              <a:t>La démarche RSE/RSO consiste à intégrer les enjeux du développement durable dans vos actions et projets.</a:t>
            </a:r>
          </a:p>
          <a:p>
            <a:pPr marL="0" indent="0">
              <a:lnSpc>
                <a:spcPct val="100000"/>
              </a:lnSpc>
              <a:spcBef>
                <a:spcPts val="0"/>
              </a:spcBef>
              <a:buNone/>
            </a:pPr>
            <a:endParaRPr lang="fr-FR" sz="2000" dirty="0">
              <a:latin typeface="Bahnschrift" pitchFamily="34" charset="0"/>
            </a:endParaRPr>
          </a:p>
          <a:p>
            <a:pPr marL="0" indent="0">
              <a:lnSpc>
                <a:spcPct val="100000"/>
              </a:lnSpc>
              <a:spcBef>
                <a:spcPts val="0"/>
              </a:spcBef>
              <a:buNone/>
            </a:pPr>
            <a:r>
              <a:rPr lang="fr-FR" sz="2000" dirty="0">
                <a:latin typeface="Bahnschrift" pitchFamily="34" charset="0"/>
              </a:rPr>
              <a:t>Pour le rugby, il s’agit de la démarche du nouveau label « CLUB ENGAGE »</a:t>
            </a:r>
          </a:p>
          <a:p>
            <a:pPr marL="0" indent="0">
              <a:lnSpc>
                <a:spcPct val="100000"/>
              </a:lnSpc>
              <a:spcBef>
                <a:spcPts val="0"/>
              </a:spcBef>
              <a:buNone/>
            </a:pPr>
            <a:endParaRPr lang="fr-FR" sz="2000" dirty="0">
              <a:latin typeface="Bahnschrift" pitchFamily="34" charset="0"/>
            </a:endParaRPr>
          </a:p>
          <a:p>
            <a:pPr marL="0" indent="0">
              <a:lnSpc>
                <a:spcPct val="100000"/>
              </a:lnSpc>
              <a:spcBef>
                <a:spcPts val="0"/>
              </a:spcBef>
              <a:buNone/>
            </a:pPr>
            <a:r>
              <a:rPr lang="fr-FR" sz="2000" dirty="0">
                <a:latin typeface="Bahnschrift" pitchFamily="34" charset="0"/>
              </a:rPr>
              <a:t>Pour en savoir plus : </a:t>
            </a:r>
            <a:r>
              <a:rPr lang="fr-FR" sz="2000" dirty="0">
                <a:solidFill>
                  <a:srgbClr val="0000CC"/>
                </a:solidFill>
                <a:latin typeface="Bahnschrift" pitchFamily="34" charset="0"/>
              </a:rPr>
              <a:t>https://www.ffr.fr/actualites/federation/nouveau-label-club-engage</a:t>
            </a:r>
          </a:p>
        </p:txBody>
      </p:sp>
      <p:sp>
        <p:nvSpPr>
          <p:cNvPr id="3" name="Rectangle 2">
            <a:extLst>
              <a:ext uri="{FF2B5EF4-FFF2-40B4-BE49-F238E27FC236}">
                <a16:creationId xmlns:a16="http://schemas.microsoft.com/office/drawing/2014/main" id="{71C72938-8D87-44A1-6D55-777DBE7DB9B5}"/>
              </a:ext>
            </a:extLst>
          </p:cNvPr>
          <p:cNvSpPr/>
          <p:nvPr/>
        </p:nvSpPr>
        <p:spPr>
          <a:xfrm>
            <a:off x="11655189" y="6359464"/>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11</a:t>
            </a:r>
          </a:p>
        </p:txBody>
      </p:sp>
    </p:spTree>
    <p:extLst>
      <p:ext uri="{BB962C8B-B14F-4D97-AF65-F5344CB8AC3E}">
        <p14:creationId xmlns:p14="http://schemas.microsoft.com/office/powerpoint/2010/main" val="2506063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3C1D59A-543A-4109-3717-6829CCB563CE}"/>
              </a:ext>
            </a:extLst>
          </p:cNvPr>
          <p:cNvSpPr/>
          <p:nvPr/>
        </p:nvSpPr>
        <p:spPr>
          <a:xfrm>
            <a:off x="11606027" y="6329967"/>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12</a:t>
            </a:r>
          </a:p>
        </p:txBody>
      </p:sp>
      <p:pic>
        <p:nvPicPr>
          <p:cNvPr id="7" name="Espace réservé du contenu 6">
            <a:extLst>
              <a:ext uri="{FF2B5EF4-FFF2-40B4-BE49-F238E27FC236}">
                <a16:creationId xmlns:a16="http://schemas.microsoft.com/office/drawing/2014/main" id="{DC7C67CD-8912-4696-849E-20C735BF8DB9}"/>
              </a:ext>
            </a:extLst>
          </p:cNvPr>
          <p:cNvPicPr>
            <a:picLocks noGrp="1" noChangeAspect="1"/>
          </p:cNvPicPr>
          <p:nvPr>
            <p:ph idx="1"/>
          </p:nvPr>
        </p:nvPicPr>
        <p:blipFill>
          <a:blip r:embed="rId3"/>
          <a:stretch>
            <a:fillRect/>
          </a:stretch>
        </p:blipFill>
        <p:spPr>
          <a:xfrm>
            <a:off x="2517058" y="2054943"/>
            <a:ext cx="6959271" cy="4605400"/>
          </a:xfrm>
          <a:prstGeom prst="rect">
            <a:avLst/>
          </a:prstGeom>
        </p:spPr>
      </p:pic>
      <p:sp>
        <p:nvSpPr>
          <p:cNvPr id="9" name="ZoneTexte 8">
            <a:extLst>
              <a:ext uri="{FF2B5EF4-FFF2-40B4-BE49-F238E27FC236}">
                <a16:creationId xmlns:a16="http://schemas.microsoft.com/office/drawing/2014/main" id="{57A85B3F-57B7-F5BA-E367-302AED877B0F}"/>
              </a:ext>
            </a:extLst>
          </p:cNvPr>
          <p:cNvSpPr txBox="1"/>
          <p:nvPr/>
        </p:nvSpPr>
        <p:spPr>
          <a:xfrm>
            <a:off x="776749" y="1238468"/>
            <a:ext cx="10628670" cy="461665"/>
          </a:xfrm>
          <a:prstGeom prst="rect">
            <a:avLst/>
          </a:prstGeom>
          <a:noFill/>
        </p:spPr>
        <p:txBody>
          <a:bodyPr wrap="square">
            <a:spAutoFit/>
          </a:bodyPr>
          <a:lstStyle/>
          <a:p>
            <a:pPr marR="180340" algn="ctr"/>
            <a:r>
              <a:rPr lang="fr-FR" sz="2400" b="1" dirty="0">
                <a:solidFill>
                  <a:srgbClr val="000000"/>
                </a:solidFill>
                <a:effectLst/>
                <a:latin typeface="Trebuchet MS" panose="020B0603020202020204" pitchFamily="34" charset="0"/>
                <a:ea typeface="Times New Roman" panose="02020603050405020304" pitchFamily="18" charset="0"/>
              </a:rPr>
              <a:t>LES SIX ACTIONS DE LA RESPONSABILITE SOCIETALE </a:t>
            </a:r>
            <a:r>
              <a:rPr lang="fr-FR" sz="2400" b="1" dirty="0">
                <a:effectLst/>
                <a:latin typeface="Trebuchet MS" panose="020B0603020202020204" pitchFamily="34" charset="0"/>
                <a:ea typeface="Calibri" panose="020F0502020204030204" pitchFamily="34" charset="0"/>
                <a:cs typeface="Times New Roman" panose="02020603050405020304" pitchFamily="18" charset="0"/>
              </a:rPr>
              <a:t>DES ENTREPRISES</a:t>
            </a:r>
            <a:endParaRPr lang="fr-FR" dirty="0"/>
          </a:p>
        </p:txBody>
      </p:sp>
    </p:spTree>
    <p:extLst>
      <p:ext uri="{BB962C8B-B14F-4D97-AF65-F5344CB8AC3E}">
        <p14:creationId xmlns:p14="http://schemas.microsoft.com/office/powerpoint/2010/main" val="2506063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CB8EA6C-F0FA-77CE-007E-FB25A3718C6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4068F6-4498-6CFE-6E29-011F54F3A50B}"/>
              </a:ext>
            </a:extLst>
          </p:cNvPr>
          <p:cNvSpPr/>
          <p:nvPr/>
        </p:nvSpPr>
        <p:spPr>
          <a:xfrm>
            <a:off x="11606027" y="6329967"/>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13</a:t>
            </a:r>
          </a:p>
        </p:txBody>
      </p:sp>
      <p:sp>
        <p:nvSpPr>
          <p:cNvPr id="5" name="Espace réservé du contenu 4">
            <a:extLst>
              <a:ext uri="{FF2B5EF4-FFF2-40B4-BE49-F238E27FC236}">
                <a16:creationId xmlns:a16="http://schemas.microsoft.com/office/drawing/2014/main" id="{DBD34ED9-7EEC-13BC-6E3D-7203ACF526C3}"/>
              </a:ext>
            </a:extLst>
          </p:cNvPr>
          <p:cNvSpPr>
            <a:spLocks noGrp="1"/>
          </p:cNvSpPr>
          <p:nvPr>
            <p:ph idx="1"/>
          </p:nvPr>
        </p:nvSpPr>
        <p:spPr>
          <a:xfrm>
            <a:off x="838199" y="1641764"/>
            <a:ext cx="10767827" cy="4351338"/>
          </a:xfrm>
        </p:spPr>
        <p:txBody>
          <a:bodyPr>
            <a:normAutofit fontScale="92500" lnSpcReduction="20000"/>
          </a:bodyPr>
          <a:lstStyle/>
          <a:p>
            <a:pPr marL="0" indent="0" algn="just">
              <a:lnSpc>
                <a:spcPct val="120000"/>
              </a:lnSpc>
              <a:spcBef>
                <a:spcPts val="0"/>
              </a:spcBef>
              <a:buNone/>
            </a:pPr>
            <a:r>
              <a:rPr lang="fr-FR" sz="2400" b="0" i="0" dirty="0">
                <a:solidFill>
                  <a:srgbClr val="292929"/>
                </a:solidFill>
                <a:effectLst/>
                <a:latin typeface="Bahnschrift" panose="020B0502040204020203" pitchFamily="34" charset="0"/>
              </a:rPr>
              <a:t>Une initiative innovante visant à dynamiser et valoriser les clubs qui font du bien au rugby car ils s’engagent dans l’éducation par le sport ou pour des actions citoyennes. Un nouvel outil qui fixe le cap stratégique de la Fédération et permet, chaque année, de mesurer les progrès accomplis.</a:t>
            </a:r>
          </a:p>
          <a:p>
            <a:pPr marL="0" indent="0" algn="l">
              <a:lnSpc>
                <a:spcPct val="120000"/>
              </a:lnSpc>
              <a:spcBef>
                <a:spcPts val="0"/>
              </a:spcBef>
              <a:buNone/>
            </a:pPr>
            <a:endParaRPr lang="fr-FR" sz="2400" b="0" i="0" dirty="0">
              <a:solidFill>
                <a:srgbClr val="292929"/>
              </a:solidFill>
              <a:effectLst/>
              <a:latin typeface="Bahnschrift" panose="020B0502040204020203" pitchFamily="34" charset="0"/>
            </a:endParaRPr>
          </a:p>
          <a:p>
            <a:pPr marL="0" indent="0" algn="l">
              <a:lnSpc>
                <a:spcPct val="120000"/>
              </a:lnSpc>
              <a:spcBef>
                <a:spcPts val="0"/>
              </a:spcBef>
              <a:buNone/>
            </a:pPr>
            <a:r>
              <a:rPr lang="fr-FR" sz="2400" b="0" i="0" dirty="0">
                <a:solidFill>
                  <a:srgbClr val="292929"/>
                </a:solidFill>
                <a:effectLst/>
                <a:latin typeface="Bahnschrift" panose="020B0502040204020203" pitchFamily="34" charset="0"/>
              </a:rPr>
              <a:t>Chaque club est apprécié annuellement sur la base de 47 critères quantitatifs et qualitatifs répartis autour de 5 piliers :</a:t>
            </a:r>
          </a:p>
          <a:p>
            <a:pPr marL="540000" indent="0" algn="l">
              <a:lnSpc>
                <a:spcPct val="120000"/>
              </a:lnSpc>
              <a:spcBef>
                <a:spcPts val="0"/>
              </a:spcBef>
              <a:buFont typeface="Arial" panose="020B0604020202020204" pitchFamily="34" charset="0"/>
              <a:buChar char="•"/>
            </a:pPr>
            <a:r>
              <a:rPr lang="fr-FR" sz="2400" b="0" i="0" dirty="0">
                <a:solidFill>
                  <a:srgbClr val="292929"/>
                </a:solidFill>
                <a:effectLst/>
                <a:latin typeface="Bahnschrift" panose="020B0502040204020203" pitchFamily="34" charset="0"/>
              </a:rPr>
              <a:t> éducation par le sport</a:t>
            </a:r>
          </a:p>
          <a:p>
            <a:pPr marL="540000" indent="0" algn="l">
              <a:lnSpc>
                <a:spcPct val="120000"/>
              </a:lnSpc>
              <a:spcBef>
                <a:spcPts val="0"/>
              </a:spcBef>
              <a:buFont typeface="Arial" panose="020B0604020202020204" pitchFamily="34" charset="0"/>
              <a:buChar char="•"/>
            </a:pPr>
            <a:r>
              <a:rPr lang="fr-FR" sz="2400" b="0" i="0" dirty="0">
                <a:solidFill>
                  <a:srgbClr val="292929"/>
                </a:solidFill>
                <a:effectLst/>
                <a:latin typeface="Bahnschrift" panose="020B0502040204020203" pitchFamily="34" charset="0"/>
              </a:rPr>
              <a:t> inclusion,</a:t>
            </a:r>
          </a:p>
          <a:p>
            <a:pPr marL="540000" indent="0" algn="l">
              <a:lnSpc>
                <a:spcPct val="120000"/>
              </a:lnSpc>
              <a:spcBef>
                <a:spcPts val="0"/>
              </a:spcBef>
              <a:buFont typeface="Arial" panose="020B0604020202020204" pitchFamily="34" charset="0"/>
              <a:buChar char="•"/>
            </a:pPr>
            <a:r>
              <a:rPr lang="fr-FR" sz="2400" b="0" i="0" dirty="0">
                <a:solidFill>
                  <a:srgbClr val="292929"/>
                </a:solidFill>
                <a:effectLst/>
                <a:latin typeface="Bahnschrift" panose="020B0502040204020203" pitchFamily="34" charset="0"/>
              </a:rPr>
              <a:t> citoyenneté</a:t>
            </a:r>
          </a:p>
          <a:p>
            <a:pPr marL="540000" indent="0" algn="l">
              <a:lnSpc>
                <a:spcPct val="120000"/>
              </a:lnSpc>
              <a:spcBef>
                <a:spcPts val="0"/>
              </a:spcBef>
              <a:buFont typeface="Arial" panose="020B0604020202020204" pitchFamily="34" charset="0"/>
              <a:buChar char="•"/>
            </a:pPr>
            <a:r>
              <a:rPr lang="fr-FR" sz="2400" b="0" i="0" dirty="0">
                <a:solidFill>
                  <a:srgbClr val="292929"/>
                </a:solidFill>
                <a:effectLst/>
                <a:latin typeface="Bahnschrift" panose="020B0502040204020203" pitchFamily="34" charset="0"/>
              </a:rPr>
              <a:t> santé et bien-être</a:t>
            </a:r>
          </a:p>
          <a:p>
            <a:pPr marL="540000" indent="0" algn="l">
              <a:lnSpc>
                <a:spcPct val="120000"/>
              </a:lnSpc>
              <a:spcBef>
                <a:spcPts val="0"/>
              </a:spcBef>
              <a:buFont typeface="Arial" panose="020B0604020202020204" pitchFamily="34" charset="0"/>
              <a:buChar char="•"/>
            </a:pPr>
            <a:r>
              <a:rPr lang="fr-FR" sz="2400" b="0" i="0" dirty="0">
                <a:solidFill>
                  <a:srgbClr val="292929"/>
                </a:solidFill>
                <a:effectLst/>
                <a:latin typeface="Bahnschrift" panose="020B0502040204020203" pitchFamily="34" charset="0"/>
              </a:rPr>
              <a:t> transition écologique</a:t>
            </a:r>
          </a:p>
          <a:p>
            <a:endParaRPr lang="fr-FR" dirty="0"/>
          </a:p>
        </p:txBody>
      </p:sp>
      <p:sp>
        <p:nvSpPr>
          <p:cNvPr id="6" name="Espace réservé du contenu 4">
            <a:extLst>
              <a:ext uri="{FF2B5EF4-FFF2-40B4-BE49-F238E27FC236}">
                <a16:creationId xmlns:a16="http://schemas.microsoft.com/office/drawing/2014/main" id="{3B95107A-2106-C87B-C7FC-DCD7755D591B}"/>
              </a:ext>
            </a:extLst>
          </p:cNvPr>
          <p:cNvSpPr txBox="1">
            <a:spLocks/>
          </p:cNvSpPr>
          <p:nvPr/>
        </p:nvSpPr>
        <p:spPr>
          <a:xfrm>
            <a:off x="838200" y="1105189"/>
            <a:ext cx="10515600" cy="5365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dirty="0">
                <a:solidFill>
                  <a:srgbClr val="292929"/>
                </a:solidFill>
                <a:latin typeface="Trebuchet MS" panose="020B0603020202020204" pitchFamily="34" charset="0"/>
              </a:rPr>
              <a:t>LE NOUVEAU LABEL « CLUB ENGAGE »</a:t>
            </a:r>
            <a:endParaRPr lang="fr-FR" sz="2400" dirty="0">
              <a:latin typeface="Trebuchet MS" panose="020B0603020202020204" pitchFamily="34" charset="0"/>
            </a:endParaRPr>
          </a:p>
        </p:txBody>
      </p:sp>
    </p:spTree>
    <p:extLst>
      <p:ext uri="{BB962C8B-B14F-4D97-AF65-F5344CB8AC3E}">
        <p14:creationId xmlns:p14="http://schemas.microsoft.com/office/powerpoint/2010/main" val="151430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970109"/>
            <a:ext cx="10889673" cy="838524"/>
          </a:xfrm>
        </p:spPr>
        <p:txBody>
          <a:bodyPr>
            <a:noAutofit/>
          </a:bodyPr>
          <a:lstStyle/>
          <a:p>
            <a:r>
              <a:rPr lang="fr-FR" sz="3200" dirty="0">
                <a:solidFill>
                  <a:schemeClr val="tx1">
                    <a:lumMod val="95000"/>
                    <a:lumOff val="5000"/>
                  </a:schemeClr>
                </a:solidFill>
                <a:latin typeface="Bahnschrift" pitchFamily="34" charset="0"/>
              </a:rPr>
              <a:t>XI - LA DEMANDE DE SUBVENTION PUBLIQUE</a:t>
            </a:r>
          </a:p>
        </p:txBody>
      </p:sp>
      <p:sp>
        <p:nvSpPr>
          <p:cNvPr id="3" name="Espace réservé du contenu 2"/>
          <p:cNvSpPr>
            <a:spLocks noGrp="1"/>
          </p:cNvSpPr>
          <p:nvPr>
            <p:ph idx="1"/>
          </p:nvPr>
        </p:nvSpPr>
        <p:spPr>
          <a:xfrm>
            <a:off x="934389" y="1881320"/>
            <a:ext cx="10515600" cy="3883769"/>
          </a:xfrm>
        </p:spPr>
        <p:txBody>
          <a:bodyPr>
            <a:noAutofit/>
          </a:bodyPr>
          <a:lstStyle/>
          <a:p>
            <a:pPr>
              <a:buNone/>
            </a:pPr>
            <a:r>
              <a:rPr lang="fr-FR" sz="2000" dirty="0">
                <a:latin typeface="Bahnschrift" pitchFamily="34" charset="0"/>
              </a:rPr>
              <a:t>Quatre types de demande de subventions publiques :</a:t>
            </a:r>
          </a:p>
          <a:p>
            <a:pPr lvl="0" hangingPunct="0">
              <a:buNone/>
            </a:pPr>
            <a:r>
              <a:rPr lang="fr-CA" sz="2000" dirty="0">
                <a:latin typeface="Bahnschrift" pitchFamily="34" charset="0"/>
              </a:rPr>
              <a:t>     - la demande auprès des collectivités locales,</a:t>
            </a:r>
            <a:endParaRPr lang="fr-FR" sz="2000" dirty="0">
              <a:latin typeface="Bahnschrift" pitchFamily="34" charset="0"/>
            </a:endParaRPr>
          </a:p>
          <a:p>
            <a:pPr lvl="0" hangingPunct="0">
              <a:buNone/>
            </a:pPr>
            <a:r>
              <a:rPr lang="fr-CA" sz="2000" dirty="0">
                <a:latin typeface="Bahnschrift" pitchFamily="34" charset="0"/>
              </a:rPr>
              <a:t>     - la demande auprès de votre Conseil Départemental,</a:t>
            </a:r>
            <a:endParaRPr lang="fr-FR" sz="2000" dirty="0">
              <a:latin typeface="Bahnschrift" pitchFamily="34" charset="0"/>
            </a:endParaRPr>
          </a:p>
          <a:p>
            <a:pPr lvl="0" hangingPunct="0">
              <a:buNone/>
            </a:pPr>
            <a:r>
              <a:rPr lang="fr-CA" sz="2000" dirty="0">
                <a:latin typeface="Bahnschrift" pitchFamily="34" charset="0"/>
              </a:rPr>
              <a:t>     - la demande auprès de la région Occitanie,</a:t>
            </a:r>
            <a:endParaRPr lang="fr-FR" sz="2000" dirty="0">
              <a:latin typeface="Bahnschrift" pitchFamily="34" charset="0"/>
            </a:endParaRPr>
          </a:p>
          <a:p>
            <a:pPr lvl="0" hangingPunct="0">
              <a:buNone/>
            </a:pPr>
            <a:r>
              <a:rPr lang="fr-CA" sz="2000" dirty="0">
                <a:latin typeface="Bahnschrift" pitchFamily="34" charset="0"/>
              </a:rPr>
              <a:t>     - la demande auprès de l’</a:t>
            </a:r>
            <a:r>
              <a:rPr lang="fr-CA" sz="2000" dirty="0" err="1">
                <a:latin typeface="Bahnschrift" pitchFamily="34" charset="0"/>
              </a:rPr>
              <a:t>Etat</a:t>
            </a:r>
            <a:r>
              <a:rPr lang="fr-CA" sz="2000" dirty="0">
                <a:latin typeface="Bahnschrift" pitchFamily="34" charset="0"/>
              </a:rPr>
              <a:t> (FDVA 2 et ANS)</a:t>
            </a:r>
            <a:endParaRPr lang="fr-FR" sz="2000" dirty="0">
              <a:latin typeface="Bahnschrift" pitchFamily="34" charset="0"/>
            </a:endParaRPr>
          </a:p>
          <a:p>
            <a:pPr algn="just">
              <a:lnSpc>
                <a:spcPct val="100000"/>
              </a:lnSpc>
              <a:spcBef>
                <a:spcPts val="0"/>
              </a:spcBef>
              <a:buNone/>
            </a:pPr>
            <a:endParaRPr lang="fr-FR" sz="2000" dirty="0">
              <a:latin typeface="Trebuchet MS" pitchFamily="34" charset="0"/>
            </a:endParaRPr>
          </a:p>
          <a:p>
            <a:pPr hangingPunct="0">
              <a:buNone/>
            </a:pPr>
            <a:r>
              <a:rPr lang="fr-CA" sz="2000" dirty="0">
                <a:latin typeface="Bahnschrift" pitchFamily="34" charset="0"/>
              </a:rPr>
              <a:t>et trois types de subventions :</a:t>
            </a:r>
            <a:endParaRPr lang="fr-FR" sz="2000" dirty="0">
              <a:latin typeface="Bahnschrift" pitchFamily="34" charset="0"/>
            </a:endParaRPr>
          </a:p>
          <a:p>
            <a:pPr>
              <a:buNone/>
            </a:pPr>
            <a:r>
              <a:rPr lang="fr-FR" sz="2000" dirty="0">
                <a:latin typeface="Bahnschrift" pitchFamily="34" charset="0"/>
              </a:rPr>
              <a:t>     - de fonctionnement,</a:t>
            </a:r>
          </a:p>
          <a:p>
            <a:pPr>
              <a:buNone/>
            </a:pPr>
            <a:r>
              <a:rPr lang="fr-FR" sz="2000" dirty="0">
                <a:latin typeface="Bahnschrift" pitchFamily="34" charset="0"/>
              </a:rPr>
              <a:t>     - de projet,</a:t>
            </a:r>
          </a:p>
          <a:p>
            <a:pPr>
              <a:buNone/>
            </a:pPr>
            <a:r>
              <a:rPr lang="fr-FR" sz="2000" dirty="0">
                <a:latin typeface="Bahnschrift" pitchFamily="34" charset="0"/>
              </a:rPr>
              <a:t>     - d’investissement</a:t>
            </a:r>
          </a:p>
        </p:txBody>
      </p:sp>
      <p:sp>
        <p:nvSpPr>
          <p:cNvPr id="4" name="Rectangle 3">
            <a:extLst>
              <a:ext uri="{FF2B5EF4-FFF2-40B4-BE49-F238E27FC236}">
                <a16:creationId xmlns:a16="http://schemas.microsoft.com/office/drawing/2014/main" id="{2A0BBBDE-982F-38CA-08B9-0A83E6B9201C}"/>
              </a:ext>
            </a:extLst>
          </p:cNvPr>
          <p:cNvSpPr/>
          <p:nvPr/>
        </p:nvSpPr>
        <p:spPr>
          <a:xfrm>
            <a:off x="11568546" y="6320135"/>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14</a:t>
            </a:r>
          </a:p>
        </p:txBody>
      </p:sp>
    </p:spTree>
    <p:extLst>
      <p:ext uri="{BB962C8B-B14F-4D97-AF65-F5344CB8AC3E}">
        <p14:creationId xmlns:p14="http://schemas.microsoft.com/office/powerpoint/2010/main" val="2506063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951059"/>
            <a:ext cx="10889673" cy="838524"/>
          </a:xfrm>
        </p:spPr>
        <p:txBody>
          <a:bodyPr>
            <a:noAutofit/>
          </a:bodyPr>
          <a:lstStyle/>
          <a:p>
            <a:r>
              <a:rPr lang="fr-FR" sz="3200" dirty="0">
                <a:solidFill>
                  <a:schemeClr val="tx1">
                    <a:lumMod val="95000"/>
                    <a:lumOff val="5000"/>
                  </a:schemeClr>
                </a:solidFill>
                <a:latin typeface="Bahnschrift" pitchFamily="34" charset="0"/>
              </a:rPr>
              <a:t>XI - LA DEMANDE DE SUBVENTION PUBLIQUE</a:t>
            </a:r>
          </a:p>
        </p:txBody>
      </p:sp>
      <p:sp>
        <p:nvSpPr>
          <p:cNvPr id="3" name="Espace réservé du contenu 2"/>
          <p:cNvSpPr>
            <a:spLocks noGrp="1"/>
          </p:cNvSpPr>
          <p:nvPr>
            <p:ph idx="1"/>
          </p:nvPr>
        </p:nvSpPr>
        <p:spPr>
          <a:xfrm>
            <a:off x="934389" y="1881320"/>
            <a:ext cx="10515600" cy="3883769"/>
          </a:xfrm>
        </p:spPr>
        <p:txBody>
          <a:bodyPr>
            <a:noAutofit/>
          </a:bodyPr>
          <a:lstStyle/>
          <a:p>
            <a:pPr marL="0" indent="0" algn="just">
              <a:lnSpc>
                <a:spcPct val="100000"/>
              </a:lnSpc>
              <a:spcBef>
                <a:spcPts val="0"/>
              </a:spcBef>
              <a:buNone/>
            </a:pPr>
            <a:r>
              <a:rPr lang="fr-FR" sz="3200" dirty="0">
                <a:solidFill>
                  <a:srgbClr val="C00000"/>
                </a:solidFill>
                <a:latin typeface="Bahnschrift" pitchFamily="34" charset="0"/>
              </a:rPr>
              <a:t>FAIRE UNE DEMANDE DE SUBVENTION PUBLIQUE</a:t>
            </a:r>
          </a:p>
          <a:p>
            <a:pPr marL="360000" indent="0">
              <a:lnSpc>
                <a:spcPct val="100000"/>
              </a:lnSpc>
              <a:spcBef>
                <a:spcPts val="0"/>
              </a:spcBef>
              <a:buNone/>
            </a:pPr>
            <a:endParaRPr lang="fr-FR" sz="1600" dirty="0">
              <a:latin typeface="Bahnschrift" pitchFamily="34" charset="0"/>
            </a:endParaRPr>
          </a:p>
          <a:p>
            <a:pPr marL="360000" indent="0" algn="just">
              <a:lnSpc>
                <a:spcPct val="150000"/>
              </a:lnSpc>
              <a:spcBef>
                <a:spcPts val="0"/>
              </a:spcBef>
              <a:buNone/>
            </a:pPr>
            <a:r>
              <a:rPr lang="fr-FR" sz="2000" b="1" cap="all" dirty="0">
                <a:solidFill>
                  <a:schemeClr val="tx1">
                    <a:lumMod val="95000"/>
                    <a:lumOff val="5000"/>
                  </a:schemeClr>
                </a:solidFill>
                <a:latin typeface="Bahnschrift" pitchFamily="34" charset="0"/>
              </a:rPr>
              <a:t>- LA PRESENTATION DE L’ASSOCIATION</a:t>
            </a:r>
          </a:p>
          <a:p>
            <a:pPr marL="360000" indent="0">
              <a:lnSpc>
                <a:spcPct val="150000"/>
              </a:lnSpc>
              <a:spcBef>
                <a:spcPts val="0"/>
              </a:spcBef>
              <a:buNone/>
            </a:pPr>
            <a:r>
              <a:rPr lang="fr-FR" sz="2000" b="1" cap="all" dirty="0">
                <a:solidFill>
                  <a:schemeClr val="tx1">
                    <a:lumMod val="95000"/>
                    <a:lumOff val="5000"/>
                  </a:schemeClr>
                </a:solidFill>
                <a:latin typeface="Bahnschrift" pitchFamily="34" charset="0"/>
              </a:rPr>
              <a:t>- LA DESCRIPTION DU PROJET</a:t>
            </a:r>
          </a:p>
          <a:p>
            <a:pPr marL="360000" indent="0" algn="just">
              <a:lnSpc>
                <a:spcPct val="150000"/>
              </a:lnSpc>
              <a:spcBef>
                <a:spcPts val="0"/>
              </a:spcBef>
              <a:buNone/>
            </a:pPr>
            <a:r>
              <a:rPr lang="fr-FR" sz="2000" b="1" cap="all" dirty="0">
                <a:solidFill>
                  <a:schemeClr val="tx1">
                    <a:lumMod val="95000"/>
                    <a:lumOff val="5000"/>
                  </a:schemeClr>
                </a:solidFill>
                <a:latin typeface="Bahnschrift" pitchFamily="34" charset="0"/>
              </a:rPr>
              <a:t>- LE BUDGET PREVISIONNEL DU PROJET</a:t>
            </a:r>
          </a:p>
          <a:p>
            <a:pPr marL="360000" indent="0">
              <a:lnSpc>
                <a:spcPct val="150000"/>
              </a:lnSpc>
              <a:spcBef>
                <a:spcPts val="0"/>
              </a:spcBef>
              <a:buNone/>
            </a:pPr>
            <a:r>
              <a:rPr lang="fr-FR" sz="2000" b="1" cap="all" dirty="0">
                <a:solidFill>
                  <a:schemeClr val="tx1">
                    <a:lumMod val="95000"/>
                    <a:lumOff val="5000"/>
                  </a:schemeClr>
                </a:solidFill>
                <a:latin typeface="Bahnschrift" pitchFamily="34" charset="0"/>
              </a:rPr>
              <a:t>- LE COFINANCEMENT</a:t>
            </a:r>
          </a:p>
          <a:p>
            <a:pPr marL="360000" indent="0">
              <a:lnSpc>
                <a:spcPct val="150000"/>
              </a:lnSpc>
              <a:spcBef>
                <a:spcPts val="0"/>
              </a:spcBef>
              <a:buNone/>
            </a:pPr>
            <a:r>
              <a:rPr lang="fr-FR" sz="2000" b="1" cap="all" dirty="0">
                <a:solidFill>
                  <a:schemeClr val="tx1">
                    <a:lumMod val="95000"/>
                    <a:lumOff val="5000"/>
                  </a:schemeClr>
                </a:solidFill>
                <a:latin typeface="Bahnschrift" pitchFamily="34" charset="0"/>
              </a:rPr>
              <a:t>- LES PIECES A FOURNIR</a:t>
            </a:r>
          </a:p>
          <a:p>
            <a:pPr marL="360000" indent="0" algn="just">
              <a:lnSpc>
                <a:spcPct val="150000"/>
              </a:lnSpc>
              <a:spcBef>
                <a:spcPts val="0"/>
              </a:spcBef>
              <a:buNone/>
            </a:pPr>
            <a:r>
              <a:rPr lang="fr-FR" sz="2000" b="1" cap="all" dirty="0">
                <a:solidFill>
                  <a:schemeClr val="tx1">
                    <a:lumMod val="95000"/>
                    <a:lumOff val="5000"/>
                  </a:schemeClr>
                </a:solidFill>
                <a:latin typeface="Bahnschrift" pitchFamily="34" charset="0"/>
              </a:rPr>
              <a:t>- LA DECLARATION SUR L’HONNEUR</a:t>
            </a:r>
          </a:p>
          <a:p>
            <a:pPr marL="360000" indent="0" algn="just">
              <a:lnSpc>
                <a:spcPct val="150000"/>
              </a:lnSpc>
              <a:spcBef>
                <a:spcPts val="0"/>
              </a:spcBef>
              <a:buNone/>
            </a:pPr>
            <a:r>
              <a:rPr lang="fr-FR" sz="2000" b="1" cap="all" dirty="0">
                <a:solidFill>
                  <a:schemeClr val="tx1">
                    <a:lumMod val="95000"/>
                    <a:lumOff val="5000"/>
                  </a:schemeClr>
                </a:solidFill>
                <a:latin typeface="Bahnschrift" pitchFamily="34" charset="0"/>
              </a:rPr>
              <a:t>- CONNAÎTRE VOS ELUS</a:t>
            </a:r>
          </a:p>
          <a:p>
            <a:pPr marL="0" indent="0" algn="just">
              <a:lnSpc>
                <a:spcPct val="100000"/>
              </a:lnSpc>
              <a:spcBef>
                <a:spcPts val="0"/>
              </a:spcBef>
              <a:buNone/>
            </a:pPr>
            <a:endParaRPr lang="fr-FR" sz="2000" dirty="0">
              <a:latin typeface="Bahnschrift" pitchFamily="34" charset="0"/>
            </a:endParaRPr>
          </a:p>
        </p:txBody>
      </p:sp>
      <p:sp>
        <p:nvSpPr>
          <p:cNvPr id="4" name="Rectangle 3">
            <a:extLst>
              <a:ext uri="{FF2B5EF4-FFF2-40B4-BE49-F238E27FC236}">
                <a16:creationId xmlns:a16="http://schemas.microsoft.com/office/drawing/2014/main" id="{44E01CB3-B15D-87C5-E1DE-CA872F9D063F}"/>
              </a:ext>
            </a:extLst>
          </p:cNvPr>
          <p:cNvSpPr/>
          <p:nvPr/>
        </p:nvSpPr>
        <p:spPr>
          <a:xfrm>
            <a:off x="11568546" y="6300470"/>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15</a:t>
            </a:r>
          </a:p>
        </p:txBody>
      </p:sp>
    </p:spTree>
    <p:extLst>
      <p:ext uri="{BB962C8B-B14F-4D97-AF65-F5344CB8AC3E}">
        <p14:creationId xmlns:p14="http://schemas.microsoft.com/office/powerpoint/2010/main" val="25060636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951059"/>
            <a:ext cx="10889673" cy="838524"/>
          </a:xfrm>
        </p:spPr>
        <p:txBody>
          <a:bodyPr>
            <a:noAutofit/>
          </a:bodyPr>
          <a:lstStyle/>
          <a:p>
            <a:r>
              <a:rPr lang="fr-FR" sz="3200" dirty="0">
                <a:solidFill>
                  <a:schemeClr val="tx1">
                    <a:lumMod val="95000"/>
                    <a:lumOff val="5000"/>
                  </a:schemeClr>
                </a:solidFill>
                <a:latin typeface="Bahnschrift" pitchFamily="34" charset="0"/>
              </a:rPr>
              <a:t>XI - LA DEMANDE DE SUBVENTION PUBLIQUE</a:t>
            </a:r>
          </a:p>
        </p:txBody>
      </p:sp>
      <p:sp>
        <p:nvSpPr>
          <p:cNvPr id="3" name="Espace réservé du contenu 2"/>
          <p:cNvSpPr>
            <a:spLocks noGrp="1"/>
          </p:cNvSpPr>
          <p:nvPr>
            <p:ph idx="1"/>
          </p:nvPr>
        </p:nvSpPr>
        <p:spPr>
          <a:xfrm>
            <a:off x="934389" y="1881320"/>
            <a:ext cx="10515600" cy="3883769"/>
          </a:xfrm>
        </p:spPr>
        <p:txBody>
          <a:bodyPr>
            <a:noAutofit/>
          </a:bodyPr>
          <a:lstStyle/>
          <a:p>
            <a:pPr marL="0" indent="0" algn="just">
              <a:lnSpc>
                <a:spcPct val="100000"/>
              </a:lnSpc>
              <a:spcBef>
                <a:spcPts val="0"/>
              </a:spcBef>
              <a:buNone/>
            </a:pPr>
            <a:endParaRPr lang="fr-FR" sz="2000" b="1" cap="all" dirty="0">
              <a:solidFill>
                <a:schemeClr val="tx1">
                  <a:lumMod val="95000"/>
                  <a:lumOff val="5000"/>
                </a:schemeClr>
              </a:solidFill>
              <a:latin typeface="Bahnschrift" pitchFamily="34" charset="0"/>
            </a:endParaRPr>
          </a:p>
          <a:p>
            <a:pPr marL="360000" indent="0">
              <a:lnSpc>
                <a:spcPct val="100000"/>
              </a:lnSpc>
              <a:spcBef>
                <a:spcPts val="0"/>
              </a:spcBef>
              <a:buNone/>
            </a:pPr>
            <a:r>
              <a:rPr lang="fr-FR" sz="2000" dirty="0">
                <a:latin typeface="Bahnschrift" pitchFamily="34" charset="0"/>
              </a:rPr>
              <a:t>- les statuts</a:t>
            </a:r>
          </a:p>
          <a:p>
            <a:pPr marL="360000" indent="0">
              <a:lnSpc>
                <a:spcPct val="100000"/>
              </a:lnSpc>
              <a:spcBef>
                <a:spcPts val="0"/>
              </a:spcBef>
              <a:buNone/>
            </a:pPr>
            <a:r>
              <a:rPr lang="fr-FR" sz="2000" dirty="0">
                <a:latin typeface="Bahnschrift" pitchFamily="34" charset="0"/>
              </a:rPr>
              <a:t>- la composition du conseil d’administration/bureau</a:t>
            </a:r>
          </a:p>
          <a:p>
            <a:pPr marL="360000" indent="0">
              <a:lnSpc>
                <a:spcPct val="100000"/>
              </a:lnSpc>
              <a:spcBef>
                <a:spcPts val="0"/>
              </a:spcBef>
              <a:buNone/>
            </a:pPr>
            <a:r>
              <a:rPr lang="fr-FR" sz="2000" dirty="0">
                <a:latin typeface="Bahnschrift" pitchFamily="34" charset="0"/>
              </a:rPr>
              <a:t>- le projet associatif le plan de développement</a:t>
            </a:r>
          </a:p>
          <a:p>
            <a:pPr marL="360000" indent="0">
              <a:lnSpc>
                <a:spcPct val="100000"/>
              </a:lnSpc>
              <a:spcBef>
                <a:spcPts val="0"/>
              </a:spcBef>
              <a:buNone/>
            </a:pPr>
            <a:r>
              <a:rPr lang="fr-FR" sz="2000" dirty="0">
                <a:latin typeface="Bahnschrift" pitchFamily="34" charset="0"/>
              </a:rPr>
              <a:t>- le rapport d’activité échu</a:t>
            </a:r>
          </a:p>
          <a:p>
            <a:pPr marL="360000" indent="0">
              <a:lnSpc>
                <a:spcPct val="100000"/>
              </a:lnSpc>
              <a:spcBef>
                <a:spcPts val="0"/>
              </a:spcBef>
              <a:buNone/>
            </a:pPr>
            <a:r>
              <a:rPr lang="fr-FR" sz="2000" dirty="0">
                <a:latin typeface="Bahnschrift" pitchFamily="34" charset="0"/>
              </a:rPr>
              <a:t>- les comptes annuels des deux dernières années (N-1 et N-2)</a:t>
            </a:r>
          </a:p>
          <a:p>
            <a:pPr marL="360000" indent="0">
              <a:lnSpc>
                <a:spcPct val="100000"/>
              </a:lnSpc>
              <a:spcBef>
                <a:spcPts val="0"/>
              </a:spcBef>
              <a:buNone/>
            </a:pPr>
            <a:r>
              <a:rPr lang="fr-FR" sz="2000" dirty="0">
                <a:latin typeface="Bahnschrift" pitchFamily="34" charset="0"/>
              </a:rPr>
              <a:t>- le rapport du commissaire aux comptes</a:t>
            </a:r>
          </a:p>
          <a:p>
            <a:pPr marL="360000" indent="0">
              <a:lnSpc>
                <a:spcPct val="100000"/>
              </a:lnSpc>
              <a:spcBef>
                <a:spcPts val="0"/>
              </a:spcBef>
              <a:buNone/>
            </a:pPr>
            <a:r>
              <a:rPr lang="fr-FR" sz="2000" dirty="0">
                <a:latin typeface="Bahnschrift" pitchFamily="34" charset="0"/>
              </a:rPr>
              <a:t>- l’extrait du relevé des comptes à la date de clôture</a:t>
            </a:r>
          </a:p>
          <a:p>
            <a:pPr marL="360000" indent="0">
              <a:lnSpc>
                <a:spcPct val="100000"/>
              </a:lnSpc>
              <a:spcBef>
                <a:spcPts val="0"/>
              </a:spcBef>
              <a:buNone/>
            </a:pPr>
            <a:r>
              <a:rPr lang="fr-FR" sz="2000" dirty="0">
                <a:latin typeface="Bahnschrift" pitchFamily="34" charset="0"/>
              </a:rPr>
              <a:t>- le RIB (relevé d’identité bancaire)</a:t>
            </a:r>
          </a:p>
          <a:p>
            <a:pPr marL="360000" indent="0">
              <a:lnSpc>
                <a:spcPct val="100000"/>
              </a:lnSpc>
              <a:spcBef>
                <a:spcPts val="0"/>
              </a:spcBef>
              <a:buNone/>
            </a:pPr>
            <a:r>
              <a:rPr lang="fr-FR" sz="2000" dirty="0">
                <a:latin typeface="Bahnschrift" pitchFamily="34" charset="0"/>
              </a:rPr>
              <a:t>- la copie de la DADS (déclaration annuelle des données sociales)</a:t>
            </a:r>
          </a:p>
          <a:p>
            <a:pPr marL="360000" indent="0" algn="just">
              <a:lnSpc>
                <a:spcPct val="100000"/>
              </a:lnSpc>
              <a:spcBef>
                <a:spcPts val="0"/>
              </a:spcBef>
              <a:buNone/>
            </a:pPr>
            <a:r>
              <a:rPr lang="fr-FR" sz="2000" dirty="0">
                <a:latin typeface="Bahnschrift" pitchFamily="34" charset="0"/>
              </a:rPr>
              <a:t>- l’attestation de comptes à jour vis-à-vis des organismes sociaux pour les associations employeurs</a:t>
            </a:r>
          </a:p>
          <a:p>
            <a:pPr marL="360000" indent="0">
              <a:lnSpc>
                <a:spcPct val="100000"/>
              </a:lnSpc>
              <a:spcBef>
                <a:spcPts val="0"/>
              </a:spcBef>
              <a:buNone/>
            </a:pPr>
            <a:r>
              <a:rPr lang="fr-FR" sz="2000" b="1" dirty="0">
                <a:latin typeface="Bahnschrift" pitchFamily="34" charset="0"/>
              </a:rPr>
              <a:t>- </a:t>
            </a:r>
            <a:r>
              <a:rPr lang="fr-FR" sz="2000" dirty="0">
                <a:latin typeface="Bahnschrift" pitchFamily="34" charset="0"/>
              </a:rPr>
              <a:t>La Charte d’Engagement Républicain</a:t>
            </a:r>
          </a:p>
        </p:txBody>
      </p:sp>
      <p:sp>
        <p:nvSpPr>
          <p:cNvPr id="4" name="Rectangle 3"/>
          <p:cNvSpPr/>
          <p:nvPr/>
        </p:nvSpPr>
        <p:spPr>
          <a:xfrm>
            <a:off x="853958" y="1777484"/>
            <a:ext cx="10499841" cy="2800767"/>
          </a:xfrm>
          <a:prstGeom prst="rect">
            <a:avLst/>
          </a:prstGeom>
        </p:spPr>
        <p:txBody>
          <a:bodyPr wrap="square">
            <a:spAutoFit/>
          </a:bodyPr>
          <a:lstStyle/>
          <a:p>
            <a:pPr algn="just"/>
            <a:r>
              <a:rPr lang="fr-FR" sz="3200" dirty="0">
                <a:solidFill>
                  <a:srgbClr val="C00000"/>
                </a:solidFill>
                <a:latin typeface="Bahnschrift" pitchFamily="34" charset="0"/>
              </a:rPr>
              <a:t>LES PIECES A FOURNIR</a:t>
            </a:r>
          </a:p>
          <a:p>
            <a:pPr algn="just"/>
            <a:endParaRPr lang="fr-FR" dirty="0">
              <a:latin typeface="Bahnschrift" pitchFamily="34" charset="0"/>
            </a:endParaRPr>
          </a:p>
          <a:p>
            <a:pPr algn="just"/>
            <a:endParaRPr lang="fr-FR" dirty="0">
              <a:latin typeface="Bahnschrift" pitchFamily="34" charset="0"/>
            </a:endParaRPr>
          </a:p>
          <a:p>
            <a:pPr algn="just"/>
            <a:endParaRPr lang="fr-FR" dirty="0">
              <a:latin typeface="Bahnschrift" pitchFamily="34" charset="0"/>
            </a:endParaRPr>
          </a:p>
          <a:p>
            <a:pPr algn="just"/>
            <a:endParaRPr lang="fr-FR" dirty="0">
              <a:latin typeface="Bahnschrift" pitchFamily="34" charset="0"/>
            </a:endParaRPr>
          </a:p>
          <a:p>
            <a:pPr algn="just"/>
            <a:endParaRPr lang="fr-FR" dirty="0">
              <a:latin typeface="Bahnschrift" pitchFamily="34" charset="0"/>
            </a:endParaRPr>
          </a:p>
          <a:p>
            <a:pPr algn="just"/>
            <a:endParaRPr lang="fr-FR" dirty="0">
              <a:latin typeface="Bahnschrift" pitchFamily="34" charset="0"/>
            </a:endParaRPr>
          </a:p>
          <a:p>
            <a:pPr algn="just"/>
            <a:endParaRPr lang="fr-FR" dirty="0">
              <a:latin typeface="Bahnschrift" pitchFamily="34" charset="0"/>
            </a:endParaRPr>
          </a:p>
          <a:p>
            <a:pPr algn="just"/>
            <a:endParaRPr lang="fr-FR" dirty="0">
              <a:latin typeface="Bahnschrift" pitchFamily="34" charset="0"/>
            </a:endParaRPr>
          </a:p>
        </p:txBody>
      </p:sp>
      <p:sp>
        <p:nvSpPr>
          <p:cNvPr id="5" name="Rectangle 4">
            <a:extLst>
              <a:ext uri="{FF2B5EF4-FFF2-40B4-BE49-F238E27FC236}">
                <a16:creationId xmlns:a16="http://schemas.microsoft.com/office/drawing/2014/main" id="{493CA139-CB73-D2DB-CDF5-D26DF7E62BDE}"/>
              </a:ext>
            </a:extLst>
          </p:cNvPr>
          <p:cNvSpPr/>
          <p:nvPr/>
        </p:nvSpPr>
        <p:spPr>
          <a:xfrm>
            <a:off x="11568546" y="6339800"/>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16</a:t>
            </a:r>
          </a:p>
        </p:txBody>
      </p:sp>
    </p:spTree>
    <p:extLst>
      <p:ext uri="{BB962C8B-B14F-4D97-AF65-F5344CB8AC3E}">
        <p14:creationId xmlns:p14="http://schemas.microsoft.com/office/powerpoint/2010/main" val="2506063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age 3" descr="LOGO LIGUE OCCITANIE RUGBY.jpeg"/>
          <p:cNvPicPr>
            <a:picLocks noChangeAspect="1"/>
          </p:cNvPicPr>
          <p:nvPr/>
        </p:nvPicPr>
        <p:blipFill>
          <a:blip r:embed="rId3" cstate="print"/>
          <a:stretch>
            <a:fillRect/>
          </a:stretch>
        </p:blipFill>
        <p:spPr>
          <a:xfrm>
            <a:off x="10559562" y="313592"/>
            <a:ext cx="1269024" cy="1269024"/>
          </a:xfrm>
          <a:prstGeom prst="rect">
            <a:avLst/>
          </a:prstGeom>
        </p:spPr>
      </p:pic>
      <p:pic>
        <p:nvPicPr>
          <p:cNvPr id="5" name="Image 4" descr="LOGO FFR.png"/>
          <p:cNvPicPr>
            <a:picLocks noChangeAspect="1"/>
          </p:cNvPicPr>
          <p:nvPr/>
        </p:nvPicPr>
        <p:blipFill>
          <a:blip r:embed="rId4" cstate="print"/>
          <a:stretch>
            <a:fillRect/>
          </a:stretch>
        </p:blipFill>
        <p:spPr>
          <a:xfrm>
            <a:off x="808892" y="4067907"/>
            <a:ext cx="1049213" cy="1049213"/>
          </a:xfrm>
          <a:prstGeom prst="rect">
            <a:avLst/>
          </a:prstGeom>
        </p:spPr>
      </p:pic>
      <p:sp>
        <p:nvSpPr>
          <p:cNvPr id="6" name="Rectangle 5"/>
          <p:cNvSpPr/>
          <p:nvPr/>
        </p:nvSpPr>
        <p:spPr>
          <a:xfrm>
            <a:off x="298939" y="5130241"/>
            <a:ext cx="7578969" cy="954107"/>
          </a:xfrm>
          <a:prstGeom prst="rect">
            <a:avLst/>
          </a:prstGeom>
        </p:spPr>
        <p:txBody>
          <a:bodyPr wrap="square">
            <a:spAutoFit/>
          </a:bodyPr>
          <a:lstStyle/>
          <a:p>
            <a:r>
              <a:rPr lang="fr-FR" sz="2800" dirty="0">
                <a:solidFill>
                  <a:schemeClr val="tx1">
                    <a:lumMod val="95000"/>
                    <a:lumOff val="5000"/>
                  </a:schemeClr>
                </a:solidFill>
                <a:latin typeface="Berlin Sans FB Demi" pitchFamily="34" charset="0"/>
              </a:rPr>
              <a:t>LES DIFFERENTS TYPES DE SUBVENTIONS</a:t>
            </a:r>
          </a:p>
          <a:p>
            <a:r>
              <a:rPr lang="fr-FR" sz="2800" dirty="0">
                <a:solidFill>
                  <a:schemeClr val="tx1">
                    <a:lumMod val="95000"/>
                    <a:lumOff val="5000"/>
                  </a:schemeClr>
                </a:solidFill>
                <a:latin typeface="Berlin Sans FB Demi" pitchFamily="34" charset="0"/>
              </a:rPr>
              <a:t>ET LEURS PROCEDURES</a:t>
            </a:r>
            <a:endParaRPr lang="fr-FR" sz="2800" b="1" dirty="0">
              <a:latin typeface="Berlin Sans FB Demi" pitchFamily="34" charset="0"/>
            </a:endParaRPr>
          </a:p>
        </p:txBody>
      </p:sp>
      <p:pic>
        <p:nvPicPr>
          <p:cNvPr id="8" name="Image 7" descr="IMG FINANCEMENTS PUBLICS 2.jpeg"/>
          <p:cNvPicPr>
            <a:picLocks noChangeAspect="1"/>
          </p:cNvPicPr>
          <p:nvPr/>
        </p:nvPicPr>
        <p:blipFill>
          <a:blip r:embed="rId5" cstate="print"/>
          <a:stretch>
            <a:fillRect/>
          </a:stretch>
        </p:blipFill>
        <p:spPr>
          <a:xfrm>
            <a:off x="4488872" y="313350"/>
            <a:ext cx="3325280" cy="19172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071498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3600" dirty="0">
                <a:latin typeface="Bahnschrift" pitchFamily="34" charset="0"/>
              </a:rPr>
              <a:t>FAIRE UNE DEMANDE DE SUBVENTION</a:t>
            </a:r>
          </a:p>
        </p:txBody>
      </p:sp>
      <p:pic>
        <p:nvPicPr>
          <p:cNvPr id="4" name="Espace réservé du contenu 3" descr="IMG FAIRE UNE DEMANDE DE SUBVENTION.png"/>
          <p:cNvPicPr>
            <a:picLocks noGrp="1" noChangeAspect="1"/>
          </p:cNvPicPr>
          <p:nvPr>
            <p:ph idx="1"/>
          </p:nvPr>
        </p:nvPicPr>
        <p:blipFill>
          <a:blip r:embed="rId3"/>
          <a:stretch>
            <a:fillRect/>
          </a:stretch>
        </p:blipFill>
        <p:spPr>
          <a:xfrm>
            <a:off x="2478715" y="2292728"/>
            <a:ext cx="7269495" cy="2990094"/>
          </a:xfrm>
          <a:prstGeom prst="rect">
            <a:avLst/>
          </a:prstGeom>
        </p:spPr>
      </p:pic>
      <p:sp>
        <p:nvSpPr>
          <p:cNvPr id="3" name="Rectangle 2">
            <a:extLst>
              <a:ext uri="{FF2B5EF4-FFF2-40B4-BE49-F238E27FC236}">
                <a16:creationId xmlns:a16="http://schemas.microsoft.com/office/drawing/2014/main" id="{EB58A944-D609-B0C7-41FC-DE9F280C1C42}"/>
              </a:ext>
            </a:extLst>
          </p:cNvPr>
          <p:cNvSpPr/>
          <p:nvPr/>
        </p:nvSpPr>
        <p:spPr>
          <a:xfrm>
            <a:off x="11568546" y="6320135"/>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17</a:t>
            </a:r>
          </a:p>
        </p:txBody>
      </p:sp>
    </p:spTree>
    <p:extLst>
      <p:ext uri="{BB962C8B-B14F-4D97-AF65-F5344CB8AC3E}">
        <p14:creationId xmlns:p14="http://schemas.microsoft.com/office/powerpoint/2010/main" val="2506063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3600" dirty="0">
                <a:latin typeface="Bahnschrift" pitchFamily="34" charset="0"/>
              </a:rPr>
              <a:t>XII - LES FINANCEURS PUBLICS</a:t>
            </a:r>
          </a:p>
        </p:txBody>
      </p:sp>
      <p:sp>
        <p:nvSpPr>
          <p:cNvPr id="3" name="Espace réservé du contenu 2"/>
          <p:cNvSpPr>
            <a:spLocks noGrp="1"/>
          </p:cNvSpPr>
          <p:nvPr>
            <p:ph idx="1"/>
          </p:nvPr>
        </p:nvSpPr>
        <p:spPr>
          <a:xfrm>
            <a:off x="855258" y="1846151"/>
            <a:ext cx="10515600" cy="3883769"/>
          </a:xfrm>
        </p:spPr>
        <p:txBody>
          <a:bodyPr>
            <a:noAutofit/>
          </a:bodyPr>
          <a:lstStyle/>
          <a:p>
            <a:pPr marL="180000" indent="0" algn="just">
              <a:lnSpc>
                <a:spcPct val="100000"/>
              </a:lnSpc>
              <a:spcBef>
                <a:spcPts val="0"/>
              </a:spcBef>
              <a:buNone/>
            </a:pPr>
            <a:r>
              <a:rPr lang="fr-FR" sz="3200" b="1" cap="all" dirty="0">
                <a:solidFill>
                  <a:srgbClr val="C00000"/>
                </a:solidFill>
                <a:latin typeface="Bahnschrift" pitchFamily="34" charset="0"/>
              </a:rPr>
              <a:t>LES </a:t>
            </a:r>
            <a:r>
              <a:rPr lang="fr-FR" sz="3200" b="1" cap="all">
                <a:solidFill>
                  <a:srgbClr val="C00000"/>
                </a:solidFill>
                <a:latin typeface="Bahnschrift" pitchFamily="34" charset="0"/>
              </a:rPr>
              <a:t>COLLECTIVITES LOCALES</a:t>
            </a:r>
            <a:endParaRPr lang="fr-FR" sz="2000" b="1" cap="all" dirty="0">
              <a:solidFill>
                <a:srgbClr val="C00000"/>
              </a:solidFill>
              <a:latin typeface="Bahnschrift" pitchFamily="34" charset="0"/>
            </a:endParaRPr>
          </a:p>
          <a:p>
            <a:pPr marL="0" indent="0" algn="just">
              <a:lnSpc>
                <a:spcPct val="100000"/>
              </a:lnSpc>
              <a:spcBef>
                <a:spcPts val="0"/>
              </a:spcBef>
              <a:buNone/>
            </a:pPr>
            <a:endParaRPr lang="fr-FR" sz="2000" b="1" cap="all" dirty="0">
              <a:solidFill>
                <a:srgbClr val="C00000"/>
              </a:solidFill>
              <a:latin typeface="Bahnschrift" pitchFamily="34" charset="0"/>
            </a:endParaRPr>
          </a:p>
          <a:p>
            <a:pPr marL="2880000" indent="0" algn="just">
              <a:lnSpc>
                <a:spcPct val="100000"/>
              </a:lnSpc>
              <a:spcBef>
                <a:spcPts val="0"/>
              </a:spcBef>
              <a:buNone/>
            </a:pPr>
            <a:r>
              <a:rPr lang="fr-FR" sz="2000" dirty="0">
                <a:latin typeface="Bahnschrift" pitchFamily="34" charset="0"/>
              </a:rPr>
              <a:t>Les associations peuvent obtenir des </a:t>
            </a:r>
            <a:r>
              <a:rPr lang="fr-FR" sz="2000" b="1" dirty="0">
                <a:latin typeface="Bahnschrift" pitchFamily="34" charset="0"/>
              </a:rPr>
              <a:t>subventions </a:t>
            </a:r>
            <a:r>
              <a:rPr lang="fr-FR" sz="2000" dirty="0">
                <a:latin typeface="Bahnschrift" pitchFamily="34" charset="0"/>
              </a:rPr>
              <a:t>à condition :</a:t>
            </a:r>
          </a:p>
          <a:p>
            <a:pPr marL="3060000" indent="0" algn="just">
              <a:lnSpc>
                <a:spcPct val="100000"/>
              </a:lnSpc>
              <a:spcBef>
                <a:spcPts val="0"/>
              </a:spcBef>
              <a:buFontTx/>
              <a:buChar char="-"/>
            </a:pPr>
            <a:r>
              <a:rPr lang="fr-FR" sz="2000" dirty="0">
                <a:latin typeface="Bahnschrift" pitchFamily="34" charset="0"/>
              </a:rPr>
              <a:t> d’en faire la demande</a:t>
            </a:r>
          </a:p>
          <a:p>
            <a:pPr marL="3060000" indent="0" algn="just">
              <a:lnSpc>
                <a:spcPct val="100000"/>
              </a:lnSpc>
              <a:spcBef>
                <a:spcPts val="0"/>
              </a:spcBef>
              <a:buFontTx/>
              <a:buChar char="-"/>
            </a:pPr>
            <a:r>
              <a:rPr lang="fr-FR" sz="2000" dirty="0">
                <a:latin typeface="Bahnschrift" pitchFamily="34" charset="0"/>
              </a:rPr>
              <a:t> la collectivité demande une véritable prestation de services au club</a:t>
            </a:r>
          </a:p>
          <a:p>
            <a:pPr marL="3060000" indent="0" algn="just">
              <a:lnSpc>
                <a:spcPct val="100000"/>
              </a:lnSpc>
              <a:spcBef>
                <a:spcPts val="0"/>
              </a:spcBef>
              <a:buFontTx/>
              <a:buChar char="-"/>
            </a:pPr>
            <a:r>
              <a:rPr lang="fr-FR" sz="2000" dirty="0">
                <a:latin typeface="Bahnschrift" pitchFamily="34" charset="0"/>
              </a:rPr>
              <a:t> elle exige des services très précisément définis.</a:t>
            </a:r>
          </a:p>
          <a:p>
            <a:pPr>
              <a:buNone/>
            </a:pPr>
            <a:r>
              <a:rPr lang="fr-FR" sz="2000" dirty="0"/>
              <a:t>                                                                     </a:t>
            </a:r>
          </a:p>
          <a:p>
            <a:pPr marL="180000" algn="just">
              <a:buNone/>
            </a:pPr>
            <a:r>
              <a:rPr lang="fr-FR" sz="2000" dirty="0">
                <a:latin typeface="Bahnschrift" pitchFamily="34" charset="0"/>
              </a:rPr>
              <a:t>Sous contrat d’objectifs ou non</a:t>
            </a:r>
          </a:p>
          <a:p>
            <a:pPr marL="180000" algn="just">
              <a:buNone/>
            </a:pPr>
            <a:r>
              <a:rPr lang="fr-FR" sz="2000" dirty="0">
                <a:latin typeface="Bahnschrift" pitchFamily="34" charset="0"/>
              </a:rPr>
              <a:t>Mise à disposition de matériels ou de locaux</a:t>
            </a:r>
          </a:p>
          <a:p>
            <a:pPr marL="180000" indent="0" algn="just">
              <a:lnSpc>
                <a:spcPct val="100000"/>
              </a:lnSpc>
              <a:spcBef>
                <a:spcPts val="0"/>
              </a:spcBef>
              <a:buNone/>
            </a:pPr>
            <a:endParaRPr lang="fr-FR" sz="2000" dirty="0">
              <a:latin typeface="Bahnschrift" pitchFamily="34" charset="0"/>
            </a:endParaRPr>
          </a:p>
        </p:txBody>
      </p:sp>
      <p:pic>
        <p:nvPicPr>
          <p:cNvPr id="4" name="Image 3" descr="IMG MAIRIE.jpeg"/>
          <p:cNvPicPr>
            <a:picLocks noChangeAspect="1"/>
          </p:cNvPicPr>
          <p:nvPr/>
        </p:nvPicPr>
        <p:blipFill>
          <a:blip r:embed="rId3"/>
          <a:stretch>
            <a:fillRect/>
          </a:stretch>
        </p:blipFill>
        <p:spPr>
          <a:xfrm>
            <a:off x="1133475" y="2589588"/>
            <a:ext cx="2400300" cy="1798320"/>
          </a:xfrm>
          <a:prstGeom prst="rect">
            <a:avLst/>
          </a:prstGeom>
        </p:spPr>
      </p:pic>
      <p:sp>
        <p:nvSpPr>
          <p:cNvPr id="5" name="Rectangle 4">
            <a:extLst>
              <a:ext uri="{FF2B5EF4-FFF2-40B4-BE49-F238E27FC236}">
                <a16:creationId xmlns:a16="http://schemas.microsoft.com/office/drawing/2014/main" id="{EA7389C3-FB94-1A53-618B-3B70B6CD076E}"/>
              </a:ext>
            </a:extLst>
          </p:cNvPr>
          <p:cNvSpPr/>
          <p:nvPr/>
        </p:nvSpPr>
        <p:spPr>
          <a:xfrm>
            <a:off x="11645357" y="6329967"/>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17</a:t>
            </a:r>
          </a:p>
        </p:txBody>
      </p:sp>
    </p:spTree>
    <p:extLst>
      <p:ext uri="{BB962C8B-B14F-4D97-AF65-F5344CB8AC3E}">
        <p14:creationId xmlns:p14="http://schemas.microsoft.com/office/powerpoint/2010/main" val="25060636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3600" dirty="0">
                <a:latin typeface="Bahnschrift" pitchFamily="34" charset="0"/>
              </a:rPr>
              <a:t>XII - LES FINANCEURS PUBLICS</a:t>
            </a:r>
          </a:p>
        </p:txBody>
      </p:sp>
      <p:sp>
        <p:nvSpPr>
          <p:cNvPr id="3" name="Espace réservé du contenu 2"/>
          <p:cNvSpPr>
            <a:spLocks noGrp="1"/>
          </p:cNvSpPr>
          <p:nvPr>
            <p:ph idx="1"/>
          </p:nvPr>
        </p:nvSpPr>
        <p:spPr>
          <a:xfrm>
            <a:off x="855258" y="1846151"/>
            <a:ext cx="10515600" cy="3883769"/>
          </a:xfrm>
        </p:spPr>
        <p:txBody>
          <a:bodyPr>
            <a:noAutofit/>
          </a:bodyPr>
          <a:lstStyle/>
          <a:p>
            <a:pPr marL="180000" indent="0" algn="just">
              <a:lnSpc>
                <a:spcPct val="100000"/>
              </a:lnSpc>
              <a:spcBef>
                <a:spcPts val="0"/>
              </a:spcBef>
              <a:buNone/>
            </a:pPr>
            <a:r>
              <a:rPr lang="fr-FR" sz="3200" b="1" cap="all" dirty="0">
                <a:solidFill>
                  <a:srgbClr val="C00000"/>
                </a:solidFill>
                <a:latin typeface="Bahnschrift" pitchFamily="34" charset="0"/>
              </a:rPr>
              <a:t>LES SUBVENTIONS DEPARTEMENTALES</a:t>
            </a:r>
          </a:p>
          <a:p>
            <a:pPr marL="0" indent="0" algn="just">
              <a:lnSpc>
                <a:spcPct val="100000"/>
              </a:lnSpc>
              <a:spcBef>
                <a:spcPts val="0"/>
              </a:spcBef>
              <a:buNone/>
            </a:pPr>
            <a:endParaRPr lang="fr-FR" sz="2000" b="1" cap="all" dirty="0">
              <a:solidFill>
                <a:srgbClr val="C00000"/>
              </a:solidFill>
              <a:latin typeface="Bahnschrift" pitchFamily="34" charset="0"/>
            </a:endParaRPr>
          </a:p>
          <a:p>
            <a:pPr marL="2880000" indent="0">
              <a:lnSpc>
                <a:spcPct val="100000"/>
              </a:lnSpc>
              <a:spcBef>
                <a:spcPts val="0"/>
              </a:spcBef>
              <a:buNone/>
            </a:pPr>
            <a:r>
              <a:rPr lang="fr-FR" sz="2000" dirty="0">
                <a:latin typeface="Bahnschrift" pitchFamily="34" charset="0"/>
              </a:rPr>
              <a:t>Campagne d’aides départementale pour l’année en cours</a:t>
            </a:r>
          </a:p>
          <a:p>
            <a:pPr marL="2880000" indent="0">
              <a:lnSpc>
                <a:spcPct val="100000"/>
              </a:lnSpc>
              <a:spcBef>
                <a:spcPts val="0"/>
              </a:spcBef>
              <a:buNone/>
            </a:pPr>
            <a:endParaRPr lang="fr-FR" sz="2000" dirty="0">
              <a:latin typeface="Bahnschrift" pitchFamily="34" charset="0"/>
            </a:endParaRPr>
          </a:p>
          <a:p>
            <a:pPr marL="2880000" indent="0" algn="just">
              <a:lnSpc>
                <a:spcPct val="100000"/>
              </a:lnSpc>
              <a:spcBef>
                <a:spcPts val="0"/>
              </a:spcBef>
              <a:buNone/>
            </a:pPr>
            <a:r>
              <a:rPr lang="fr-FR" sz="2000" dirty="0">
                <a:latin typeface="Bahnschrift" pitchFamily="34" charset="0"/>
              </a:rPr>
              <a:t>Les dossiers sont à déposer avant le 30 novembre de l’année en cours pour l’année qui suit via la plateforme dédiée aux associations</a:t>
            </a:r>
            <a:r>
              <a:rPr lang="fr-FR" sz="2000" dirty="0">
                <a:effectLst/>
                <a:latin typeface="Bookman Old Style" panose="02050604050505020204" pitchFamily="18" charset="0"/>
                <a:ea typeface="+mn-ea"/>
                <a:cs typeface="Bookman Old Style" panose="02050604050505020204" pitchFamily="18" charset="0"/>
              </a:rPr>
              <a:t>.</a:t>
            </a:r>
            <a:endParaRPr lang="fr-FR" sz="1200" dirty="0">
              <a:effectLst/>
              <a:latin typeface="Times New Roman" panose="02020603050405020304" pitchFamily="18" charset="0"/>
              <a:ea typeface="Times New Roman" panose="02020603050405020304" pitchFamily="18" charset="0"/>
            </a:endParaRPr>
          </a:p>
          <a:p>
            <a:pPr marL="900430" marR="180340" algn="just"/>
            <a:r>
              <a:rPr lang="fr-FR" sz="2000" dirty="0">
                <a:effectLst/>
                <a:latin typeface="Bookman Old Style" panose="02050604050505020204" pitchFamily="18" charset="0"/>
                <a:ea typeface="+mn-ea"/>
                <a:cs typeface="Bookman Old Style" panose="02050604050505020204" pitchFamily="18" charset="0"/>
              </a:rPr>
              <a:t>Pour en   </a:t>
            </a:r>
            <a:r>
              <a:rPr lang="fr-FR" sz="2000" dirty="0">
                <a:effectLst/>
                <a:latin typeface="Bahnschrift" panose="020B0502040204020203" pitchFamily="34" charset="0"/>
                <a:cs typeface="Bookman Old Style" panose="02050604050505020204" pitchFamily="18" charset="0"/>
              </a:rPr>
              <a:t>Pour en savoir plus cliquer sur le lien suivant : </a:t>
            </a:r>
            <a:r>
              <a:rPr lang="fr-FR" sz="2000" u="sng" dirty="0">
                <a:solidFill>
                  <a:srgbClr val="0000FF"/>
                </a:solidFill>
                <a:effectLst/>
                <a:latin typeface="Bookman Old Style" panose="02050604050505020204" pitchFamily="18" charset="0"/>
                <a:ea typeface="+mn-ea"/>
                <a:cs typeface="Bookman Old Style" panose="02050604050505020204" pitchFamily="18" charset="0"/>
                <a:hlinkClick r:id="rId3"/>
              </a:rPr>
              <a:t>https://www.frontignan.fr/demandes-de-subventions-associatives-le-departement-de-lherault-cree-une-plateforme-en-ligne/</a:t>
            </a:r>
            <a:endParaRPr lang="fr-FR" sz="1200" dirty="0">
              <a:effectLst/>
              <a:latin typeface="Times New Roman" panose="02020603050405020304" pitchFamily="18" charset="0"/>
              <a:ea typeface="Times New Roman" panose="02020603050405020304" pitchFamily="18" charset="0"/>
            </a:endParaRPr>
          </a:p>
          <a:p>
            <a:pPr marL="2880000" indent="0">
              <a:lnSpc>
                <a:spcPct val="100000"/>
              </a:lnSpc>
              <a:spcBef>
                <a:spcPts val="0"/>
              </a:spcBef>
              <a:buNone/>
            </a:pPr>
            <a:endParaRPr lang="fr-FR" sz="2000" dirty="0">
              <a:latin typeface="Bahnschrift" pitchFamily="34" charset="0"/>
            </a:endParaRPr>
          </a:p>
          <a:p>
            <a:pPr marL="2880000" indent="0">
              <a:lnSpc>
                <a:spcPct val="100000"/>
              </a:lnSpc>
              <a:spcBef>
                <a:spcPts val="0"/>
              </a:spcBef>
              <a:buNone/>
            </a:pPr>
            <a:r>
              <a:rPr lang="fr-FR" sz="2000" dirty="0">
                <a:latin typeface="Bahnschrift" pitchFamily="34" charset="0"/>
              </a:rPr>
              <a:t>Pour en savoir plus : Site de votre Conseil Départemental</a:t>
            </a:r>
          </a:p>
          <a:p>
            <a:pPr marL="180000" indent="0" algn="just">
              <a:lnSpc>
                <a:spcPct val="100000"/>
              </a:lnSpc>
              <a:spcBef>
                <a:spcPts val="0"/>
              </a:spcBef>
              <a:buNone/>
            </a:pPr>
            <a:endParaRPr lang="fr-FR" sz="2000" dirty="0">
              <a:latin typeface="Bahnschrift" pitchFamily="34" charset="0"/>
            </a:endParaRPr>
          </a:p>
        </p:txBody>
      </p:sp>
      <p:pic>
        <p:nvPicPr>
          <p:cNvPr id="4" name="Image 3" descr="UMG CONSEIL DEPARTEMENTAL.png"/>
          <p:cNvPicPr>
            <a:picLocks noChangeAspect="1"/>
          </p:cNvPicPr>
          <p:nvPr/>
        </p:nvPicPr>
        <p:blipFill>
          <a:blip r:embed="rId4"/>
          <a:stretch>
            <a:fillRect/>
          </a:stretch>
        </p:blipFill>
        <p:spPr>
          <a:xfrm>
            <a:off x="1049483" y="2653835"/>
            <a:ext cx="2447327" cy="1951935"/>
          </a:xfrm>
          <a:prstGeom prst="rect">
            <a:avLst/>
          </a:prstGeom>
        </p:spPr>
      </p:pic>
      <p:sp>
        <p:nvSpPr>
          <p:cNvPr id="5" name="Rectangle 4">
            <a:extLst>
              <a:ext uri="{FF2B5EF4-FFF2-40B4-BE49-F238E27FC236}">
                <a16:creationId xmlns:a16="http://schemas.microsoft.com/office/drawing/2014/main" id="{E05AA893-2D4A-DC63-0C52-3B2994AD2212}"/>
              </a:ext>
            </a:extLst>
          </p:cNvPr>
          <p:cNvSpPr/>
          <p:nvPr/>
        </p:nvSpPr>
        <p:spPr>
          <a:xfrm>
            <a:off x="11568546" y="6339799"/>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18</a:t>
            </a:r>
          </a:p>
        </p:txBody>
      </p:sp>
    </p:spTree>
    <p:extLst>
      <p:ext uri="{BB962C8B-B14F-4D97-AF65-F5344CB8AC3E}">
        <p14:creationId xmlns:p14="http://schemas.microsoft.com/office/powerpoint/2010/main" val="2506063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3600" dirty="0">
                <a:latin typeface="Bahnschrift" pitchFamily="34" charset="0"/>
              </a:rPr>
              <a:t>XII - LES FINANCEURS PUBLICS</a:t>
            </a:r>
          </a:p>
        </p:txBody>
      </p:sp>
      <p:sp>
        <p:nvSpPr>
          <p:cNvPr id="3" name="Espace réservé du contenu 2"/>
          <p:cNvSpPr>
            <a:spLocks noGrp="1"/>
          </p:cNvSpPr>
          <p:nvPr>
            <p:ph idx="1"/>
          </p:nvPr>
        </p:nvSpPr>
        <p:spPr>
          <a:xfrm>
            <a:off x="855258" y="1846151"/>
            <a:ext cx="10515600" cy="3883769"/>
          </a:xfrm>
        </p:spPr>
        <p:txBody>
          <a:bodyPr>
            <a:noAutofit/>
          </a:bodyPr>
          <a:lstStyle/>
          <a:p>
            <a:pPr marL="180000" indent="0" algn="just">
              <a:lnSpc>
                <a:spcPct val="100000"/>
              </a:lnSpc>
              <a:spcBef>
                <a:spcPts val="0"/>
              </a:spcBef>
              <a:buNone/>
            </a:pPr>
            <a:r>
              <a:rPr lang="fr-FR" sz="3200" b="1" cap="all" dirty="0">
                <a:solidFill>
                  <a:srgbClr val="C00000"/>
                </a:solidFill>
                <a:latin typeface="Bahnschrift" pitchFamily="34" charset="0"/>
              </a:rPr>
              <a:t>LES SUBVENTIONS REGIONALES</a:t>
            </a:r>
          </a:p>
          <a:p>
            <a:pPr marL="0" indent="0" algn="just">
              <a:lnSpc>
                <a:spcPct val="100000"/>
              </a:lnSpc>
              <a:spcBef>
                <a:spcPts val="0"/>
              </a:spcBef>
              <a:buNone/>
            </a:pPr>
            <a:endParaRPr lang="fr-FR" sz="2000" b="1" cap="all" dirty="0">
              <a:solidFill>
                <a:srgbClr val="C00000"/>
              </a:solidFill>
              <a:latin typeface="Bahnschrift" pitchFamily="34" charset="0"/>
            </a:endParaRPr>
          </a:p>
          <a:p>
            <a:pPr marL="2880000" indent="0" algn="just">
              <a:lnSpc>
                <a:spcPct val="100000"/>
              </a:lnSpc>
              <a:spcBef>
                <a:spcPts val="0"/>
              </a:spcBef>
              <a:buNone/>
            </a:pPr>
            <a:r>
              <a:rPr lang="fr-FR" sz="2000" dirty="0">
                <a:latin typeface="Bahnschrift" pitchFamily="34" charset="0"/>
              </a:rPr>
              <a:t>La Région Occitanie accompagne les clubs sportifs dans l’acquisition de matériels avec ‘’Occitanie Sport pour tous" </a:t>
            </a:r>
          </a:p>
          <a:p>
            <a:pPr marL="2880000" indent="0" algn="ctr">
              <a:lnSpc>
                <a:spcPct val="100000"/>
              </a:lnSpc>
              <a:spcBef>
                <a:spcPts val="0"/>
              </a:spcBef>
              <a:buNone/>
            </a:pPr>
            <a:r>
              <a:rPr lang="fr-FR" sz="2000" b="1" dirty="0"/>
              <a:t>Le soutien des clubs sportifs "Occitanie sport pour tous"</a:t>
            </a:r>
            <a:r>
              <a:rPr lang="fr-FR" sz="2000" dirty="0"/>
              <a:t> </a:t>
            </a:r>
          </a:p>
          <a:p>
            <a:pPr marL="2880000" indent="0">
              <a:lnSpc>
                <a:spcPct val="100000"/>
              </a:lnSpc>
              <a:spcBef>
                <a:spcPts val="0"/>
              </a:spcBef>
              <a:buNone/>
            </a:pPr>
            <a:endParaRPr lang="fr-CA" sz="2000" dirty="0">
              <a:latin typeface="Bahnschrift" pitchFamily="34" charset="0"/>
            </a:endParaRPr>
          </a:p>
          <a:p>
            <a:pPr marL="2880000" indent="0" algn="just">
              <a:lnSpc>
                <a:spcPct val="100000"/>
              </a:lnSpc>
              <a:spcBef>
                <a:spcPts val="0"/>
              </a:spcBef>
              <a:buNone/>
            </a:pPr>
            <a:r>
              <a:rPr lang="fr-CA" sz="2000" dirty="0">
                <a:latin typeface="Bahnschrift" pitchFamily="34" charset="0"/>
              </a:rPr>
              <a:t>Les dossiers doivent être déposés le 30 septembre au plus tard en </a:t>
            </a:r>
            <a:r>
              <a:rPr lang="fr-FR" sz="2000" dirty="0">
                <a:latin typeface="Bahnschrift" pitchFamily="34" charset="0"/>
              </a:rPr>
              <a:t> télétransmission via ‘’Le Compte </a:t>
            </a:r>
            <a:r>
              <a:rPr lang="fr-FR" sz="2000" dirty="0" err="1">
                <a:latin typeface="Bahnschrift" pitchFamily="34" charset="0"/>
              </a:rPr>
              <a:t>Asso</a:t>
            </a:r>
            <a:r>
              <a:rPr lang="fr-FR" sz="2000" dirty="0">
                <a:latin typeface="Bahnschrift" pitchFamily="34" charset="0"/>
              </a:rPr>
              <a:t>’’.</a:t>
            </a:r>
          </a:p>
          <a:p>
            <a:pPr marL="2880000" indent="0">
              <a:lnSpc>
                <a:spcPct val="100000"/>
              </a:lnSpc>
              <a:spcBef>
                <a:spcPts val="0"/>
              </a:spcBef>
              <a:buNone/>
            </a:pPr>
            <a:endParaRPr lang="fr-FR" sz="2000" dirty="0">
              <a:latin typeface="Bahnschrift" pitchFamily="34" charset="0"/>
            </a:endParaRPr>
          </a:p>
          <a:p>
            <a:pPr marL="2880000" indent="0">
              <a:lnSpc>
                <a:spcPct val="100000"/>
              </a:lnSpc>
              <a:spcBef>
                <a:spcPts val="0"/>
              </a:spcBef>
              <a:buNone/>
            </a:pPr>
            <a:r>
              <a:rPr lang="fr-FR" sz="2000" dirty="0">
                <a:latin typeface="Bahnschrift" pitchFamily="34" charset="0"/>
              </a:rPr>
              <a:t>Pour en savoir plus : site du Conseil Régional.</a:t>
            </a:r>
          </a:p>
          <a:p>
            <a:pPr marL="2880000" indent="0">
              <a:lnSpc>
                <a:spcPct val="100000"/>
              </a:lnSpc>
              <a:spcBef>
                <a:spcPts val="0"/>
              </a:spcBef>
              <a:buNone/>
            </a:pPr>
            <a:r>
              <a:rPr lang="fr-FR" sz="2000" u="sng" dirty="0">
                <a:latin typeface="Bahnschrift" pitchFamily="34" charset="0"/>
                <a:hlinkClick r:id="rId3"/>
              </a:rPr>
              <a:t>https://www.laregion.fr/-associations-</a:t>
            </a:r>
            <a:endParaRPr lang="fr-FR" sz="2000" dirty="0">
              <a:latin typeface="Bahnschrift" pitchFamily="34" charset="0"/>
            </a:endParaRPr>
          </a:p>
          <a:p>
            <a:pPr marL="540000" indent="0">
              <a:lnSpc>
                <a:spcPct val="100000"/>
              </a:lnSpc>
              <a:spcBef>
                <a:spcPts val="0"/>
              </a:spcBef>
              <a:buNone/>
            </a:pPr>
            <a:endParaRPr lang="fr-FR" sz="2000" dirty="0">
              <a:latin typeface="Bahnschrift" pitchFamily="34" charset="0"/>
            </a:endParaRPr>
          </a:p>
          <a:p>
            <a:pPr marL="180000" indent="0" algn="just">
              <a:lnSpc>
                <a:spcPct val="100000"/>
              </a:lnSpc>
              <a:spcBef>
                <a:spcPts val="0"/>
              </a:spcBef>
              <a:buNone/>
            </a:pPr>
            <a:endParaRPr lang="fr-FR" sz="2000" dirty="0">
              <a:latin typeface="Bahnschrift" pitchFamily="34" charset="0"/>
            </a:endParaRPr>
          </a:p>
        </p:txBody>
      </p:sp>
      <p:pic>
        <p:nvPicPr>
          <p:cNvPr id="4" name="Image 3" descr="Logo-région-Occitanie.png"/>
          <p:cNvPicPr>
            <a:picLocks noChangeAspect="1"/>
          </p:cNvPicPr>
          <p:nvPr/>
        </p:nvPicPr>
        <p:blipFill>
          <a:blip r:embed="rId4" cstate="print"/>
          <a:stretch>
            <a:fillRect/>
          </a:stretch>
        </p:blipFill>
        <p:spPr>
          <a:xfrm>
            <a:off x="1066799" y="2507673"/>
            <a:ext cx="2604653" cy="2604653"/>
          </a:xfrm>
          <a:prstGeom prst="rect">
            <a:avLst/>
          </a:prstGeom>
        </p:spPr>
      </p:pic>
      <p:sp>
        <p:nvSpPr>
          <p:cNvPr id="5" name="Rectangle 4">
            <a:extLst>
              <a:ext uri="{FF2B5EF4-FFF2-40B4-BE49-F238E27FC236}">
                <a16:creationId xmlns:a16="http://schemas.microsoft.com/office/drawing/2014/main" id="{30335060-9FA3-4361-C84D-0825FA65C55B}"/>
              </a:ext>
            </a:extLst>
          </p:cNvPr>
          <p:cNvSpPr/>
          <p:nvPr/>
        </p:nvSpPr>
        <p:spPr>
          <a:xfrm>
            <a:off x="11568546" y="6349632"/>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19</a:t>
            </a:r>
          </a:p>
        </p:txBody>
      </p:sp>
    </p:spTree>
    <p:extLst>
      <p:ext uri="{BB962C8B-B14F-4D97-AF65-F5344CB8AC3E}">
        <p14:creationId xmlns:p14="http://schemas.microsoft.com/office/powerpoint/2010/main" val="2506063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3600" dirty="0">
                <a:latin typeface="Bahnschrift" pitchFamily="34" charset="0"/>
              </a:rPr>
              <a:t>XII - LES FINANCEURS PUBLICS</a:t>
            </a:r>
          </a:p>
        </p:txBody>
      </p:sp>
      <p:sp>
        <p:nvSpPr>
          <p:cNvPr id="3" name="Espace réservé du contenu 2"/>
          <p:cNvSpPr>
            <a:spLocks noGrp="1"/>
          </p:cNvSpPr>
          <p:nvPr>
            <p:ph idx="1"/>
          </p:nvPr>
        </p:nvSpPr>
        <p:spPr>
          <a:xfrm>
            <a:off x="855258" y="1846151"/>
            <a:ext cx="10515600" cy="4761126"/>
          </a:xfrm>
        </p:spPr>
        <p:txBody>
          <a:bodyPr>
            <a:noAutofit/>
          </a:bodyPr>
          <a:lstStyle/>
          <a:p>
            <a:pPr marL="180000" indent="0" algn="just">
              <a:lnSpc>
                <a:spcPct val="100000"/>
              </a:lnSpc>
              <a:spcBef>
                <a:spcPts val="0"/>
              </a:spcBef>
              <a:buNone/>
            </a:pPr>
            <a:r>
              <a:rPr lang="fr-FR" sz="3200" b="1" cap="all" dirty="0">
                <a:solidFill>
                  <a:srgbClr val="C00000"/>
                </a:solidFill>
                <a:latin typeface="Bahnschrift" pitchFamily="34" charset="0"/>
              </a:rPr>
              <a:t>LES SUBVENTIONS DE L’ETAT</a:t>
            </a:r>
          </a:p>
          <a:p>
            <a:pPr marL="0" indent="0" algn="just">
              <a:lnSpc>
                <a:spcPct val="100000"/>
              </a:lnSpc>
              <a:spcBef>
                <a:spcPts val="0"/>
              </a:spcBef>
              <a:buNone/>
            </a:pPr>
            <a:endParaRPr lang="fr-FR" sz="2000" b="1" cap="all" dirty="0">
              <a:solidFill>
                <a:srgbClr val="C00000"/>
              </a:solidFill>
              <a:latin typeface="Bahnschrift" pitchFamily="34" charset="0"/>
            </a:endParaRPr>
          </a:p>
          <a:p>
            <a:pPr marL="2520000" indent="0" algn="just">
              <a:lnSpc>
                <a:spcPct val="100000"/>
              </a:lnSpc>
              <a:spcBef>
                <a:spcPts val="0"/>
              </a:spcBef>
              <a:buNone/>
            </a:pPr>
            <a:endParaRPr lang="fr-FR" sz="2000" dirty="0">
              <a:latin typeface="Bahnschrift" pitchFamily="34" charset="0"/>
            </a:endParaRPr>
          </a:p>
          <a:p>
            <a:pPr marL="2520000" indent="0" algn="just">
              <a:lnSpc>
                <a:spcPct val="100000"/>
              </a:lnSpc>
              <a:spcBef>
                <a:spcPts val="0"/>
              </a:spcBef>
              <a:buNone/>
            </a:pPr>
            <a:r>
              <a:rPr lang="fr-FR" sz="2000" dirty="0">
                <a:latin typeface="Bahnschrift" pitchFamily="34" charset="0"/>
              </a:rPr>
              <a:t>Avec  le FONDS POUR LE DEVELOPPEMENT DE LA VIE ASSOCATIVE (FDVA 2 2025) du 7 décembre 2024 au 6 février 2025</a:t>
            </a:r>
          </a:p>
          <a:p>
            <a:pPr marL="2520000" indent="0" algn="just">
              <a:lnSpc>
                <a:spcPct val="100000"/>
              </a:lnSpc>
              <a:spcBef>
                <a:spcPts val="0"/>
              </a:spcBef>
              <a:buNone/>
            </a:pPr>
            <a:endParaRPr lang="fr-FR" sz="2000" dirty="0">
              <a:latin typeface="Bahnschrift" pitchFamily="34" charset="0"/>
            </a:endParaRPr>
          </a:p>
          <a:p>
            <a:pPr marL="2520000" indent="0" algn="just">
              <a:lnSpc>
                <a:spcPct val="100000"/>
              </a:lnSpc>
              <a:spcBef>
                <a:spcPts val="0"/>
              </a:spcBef>
              <a:buNone/>
            </a:pPr>
            <a:endParaRPr lang="fr-FR" sz="2000" dirty="0">
              <a:latin typeface="Bahnschrift" pitchFamily="34" charset="0"/>
            </a:endParaRPr>
          </a:p>
          <a:p>
            <a:pPr marL="2520000" indent="0" algn="just">
              <a:lnSpc>
                <a:spcPct val="100000"/>
              </a:lnSpc>
              <a:spcBef>
                <a:spcPts val="0"/>
              </a:spcBef>
              <a:buNone/>
            </a:pPr>
            <a:endParaRPr lang="fr-FR" sz="2000" dirty="0">
              <a:latin typeface="Bahnschrift" pitchFamily="34" charset="0"/>
            </a:endParaRPr>
          </a:p>
          <a:p>
            <a:pPr marL="2520000" indent="0" algn="just">
              <a:lnSpc>
                <a:spcPct val="100000"/>
              </a:lnSpc>
              <a:spcBef>
                <a:spcPts val="0"/>
              </a:spcBef>
              <a:buNone/>
            </a:pPr>
            <a:endParaRPr lang="fr-FR" sz="2000" dirty="0">
              <a:latin typeface="Bahnschrift" pitchFamily="34" charset="0"/>
            </a:endParaRPr>
          </a:p>
          <a:p>
            <a:pPr marL="2520000" indent="0" algn="just">
              <a:lnSpc>
                <a:spcPct val="100000"/>
              </a:lnSpc>
              <a:spcBef>
                <a:spcPts val="0"/>
              </a:spcBef>
              <a:buNone/>
            </a:pPr>
            <a:endParaRPr lang="fr-FR" sz="2000" dirty="0">
              <a:latin typeface="Bahnschrift" pitchFamily="34" charset="0"/>
            </a:endParaRPr>
          </a:p>
          <a:p>
            <a:pPr marL="2520000" indent="0" algn="just">
              <a:lnSpc>
                <a:spcPct val="100000"/>
              </a:lnSpc>
              <a:spcBef>
                <a:spcPts val="0"/>
              </a:spcBef>
              <a:buNone/>
            </a:pPr>
            <a:endParaRPr lang="fr-FR" sz="2000" dirty="0">
              <a:latin typeface="Bahnschrift" pitchFamily="34" charset="0"/>
            </a:endParaRPr>
          </a:p>
          <a:p>
            <a:pPr marL="2520000" indent="0" algn="just">
              <a:lnSpc>
                <a:spcPct val="100000"/>
              </a:lnSpc>
              <a:spcBef>
                <a:spcPts val="0"/>
              </a:spcBef>
              <a:buNone/>
            </a:pPr>
            <a:r>
              <a:rPr lang="fr-FR" sz="2000" dirty="0">
                <a:latin typeface="Bahnschrift" pitchFamily="34" charset="0"/>
              </a:rPr>
              <a:t>Avec  l’AGENCE NATIONALE DU SPORT (ANS 2025)</a:t>
            </a:r>
          </a:p>
          <a:p>
            <a:pPr marL="2520000" indent="0" algn="just">
              <a:lnSpc>
                <a:spcPct val="100000"/>
              </a:lnSpc>
              <a:spcBef>
                <a:spcPts val="0"/>
              </a:spcBef>
              <a:buNone/>
            </a:pPr>
            <a:r>
              <a:rPr lang="fr-FR" sz="2000" dirty="0">
                <a:latin typeface="Bahnschrift" pitchFamily="34" charset="0"/>
              </a:rPr>
              <a:t>du 3 mars 2025 au 23 mars 2025</a:t>
            </a:r>
          </a:p>
          <a:p>
            <a:pPr marL="2520000" indent="0" algn="just">
              <a:lnSpc>
                <a:spcPct val="100000"/>
              </a:lnSpc>
              <a:spcBef>
                <a:spcPts val="0"/>
              </a:spcBef>
              <a:buNone/>
            </a:pPr>
            <a:endParaRPr lang="fr-FR" sz="2000" dirty="0">
              <a:latin typeface="Bahnschrift" pitchFamily="34" charset="0"/>
            </a:endParaRPr>
          </a:p>
          <a:p>
            <a:pPr marL="540000" indent="0" algn="just">
              <a:lnSpc>
                <a:spcPct val="100000"/>
              </a:lnSpc>
              <a:spcBef>
                <a:spcPts val="0"/>
              </a:spcBef>
              <a:buNone/>
            </a:pPr>
            <a:endParaRPr lang="fr-FR" sz="2000" dirty="0">
              <a:latin typeface="Bahnschrift" pitchFamily="34" charset="0"/>
            </a:endParaRPr>
          </a:p>
          <a:p>
            <a:pPr marL="540000" indent="0" algn="just">
              <a:lnSpc>
                <a:spcPct val="100000"/>
              </a:lnSpc>
              <a:spcBef>
                <a:spcPts val="0"/>
              </a:spcBef>
              <a:buNone/>
            </a:pPr>
            <a:endParaRPr lang="fr-FR" sz="2000" dirty="0">
              <a:latin typeface="Bahnschrift" pitchFamily="34" charset="0"/>
            </a:endParaRPr>
          </a:p>
          <a:p>
            <a:pPr marL="0" indent="0" algn="ctr">
              <a:lnSpc>
                <a:spcPct val="100000"/>
              </a:lnSpc>
              <a:spcBef>
                <a:spcPts val="0"/>
              </a:spcBef>
              <a:buNone/>
            </a:pPr>
            <a:endParaRPr lang="fr-FR" sz="4000" dirty="0">
              <a:latin typeface="Trebuchet MS" pitchFamily="34" charset="0"/>
            </a:endParaRPr>
          </a:p>
          <a:p>
            <a:pPr marL="540000" indent="0">
              <a:lnSpc>
                <a:spcPct val="100000"/>
              </a:lnSpc>
              <a:spcBef>
                <a:spcPts val="0"/>
              </a:spcBef>
              <a:buNone/>
            </a:pPr>
            <a:endParaRPr lang="fr-FR" sz="2000" dirty="0">
              <a:latin typeface="Bahnschrift" pitchFamily="34" charset="0"/>
            </a:endParaRPr>
          </a:p>
          <a:p>
            <a:pPr marL="180000" indent="0" algn="just">
              <a:lnSpc>
                <a:spcPct val="100000"/>
              </a:lnSpc>
              <a:spcBef>
                <a:spcPts val="0"/>
              </a:spcBef>
              <a:buNone/>
            </a:pPr>
            <a:endParaRPr lang="fr-FR" sz="2000" dirty="0">
              <a:latin typeface="Bahnschrift" pitchFamily="34" charset="0"/>
            </a:endParaRPr>
          </a:p>
        </p:txBody>
      </p:sp>
      <p:pic>
        <p:nvPicPr>
          <p:cNvPr id="4" name="Image 3" descr="LOGO FDVA 2.jpeg"/>
          <p:cNvPicPr>
            <a:picLocks noChangeAspect="1"/>
          </p:cNvPicPr>
          <p:nvPr/>
        </p:nvPicPr>
        <p:blipFill>
          <a:blip r:embed="rId3"/>
          <a:stretch>
            <a:fillRect/>
          </a:stretch>
        </p:blipFill>
        <p:spPr>
          <a:xfrm>
            <a:off x="812569" y="2609965"/>
            <a:ext cx="2457104" cy="1638069"/>
          </a:xfrm>
          <a:prstGeom prst="rect">
            <a:avLst/>
          </a:prstGeom>
        </p:spPr>
      </p:pic>
      <p:pic>
        <p:nvPicPr>
          <p:cNvPr id="5" name="Image 4" descr="IMG AGENCE NATIONALE DU SPORT.jpeg"/>
          <p:cNvPicPr>
            <a:picLocks noChangeAspect="1"/>
          </p:cNvPicPr>
          <p:nvPr/>
        </p:nvPicPr>
        <p:blipFill>
          <a:blip r:embed="rId4"/>
          <a:stretch>
            <a:fillRect/>
          </a:stretch>
        </p:blipFill>
        <p:spPr>
          <a:xfrm>
            <a:off x="883920" y="4731593"/>
            <a:ext cx="2385753" cy="1246130"/>
          </a:xfrm>
          <a:prstGeom prst="rect">
            <a:avLst/>
          </a:prstGeom>
        </p:spPr>
      </p:pic>
      <p:sp>
        <p:nvSpPr>
          <p:cNvPr id="6" name="Rectangle 5">
            <a:extLst>
              <a:ext uri="{FF2B5EF4-FFF2-40B4-BE49-F238E27FC236}">
                <a16:creationId xmlns:a16="http://schemas.microsoft.com/office/drawing/2014/main" id="{49815844-69A3-F3D8-CBD0-0F986A12F73B}"/>
              </a:ext>
            </a:extLst>
          </p:cNvPr>
          <p:cNvSpPr/>
          <p:nvPr/>
        </p:nvSpPr>
        <p:spPr>
          <a:xfrm>
            <a:off x="11568546" y="6329967"/>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20</a:t>
            </a:r>
          </a:p>
        </p:txBody>
      </p:sp>
    </p:spTree>
    <p:extLst>
      <p:ext uri="{BB962C8B-B14F-4D97-AF65-F5344CB8AC3E}">
        <p14:creationId xmlns:p14="http://schemas.microsoft.com/office/powerpoint/2010/main" val="25060636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pPr algn="just"/>
            <a:r>
              <a:rPr lang="fr-FR" sz="3600" dirty="0">
                <a:latin typeface="Bahnschrift" pitchFamily="34" charset="0"/>
              </a:rPr>
              <a:t>XIII - LE FONDS POUR LE DEVELOPPEMENT DE LA VIE ASSOCIATIVE (FDVA 2)</a:t>
            </a:r>
          </a:p>
        </p:txBody>
      </p:sp>
      <p:sp>
        <p:nvSpPr>
          <p:cNvPr id="3" name="Espace réservé du contenu 2"/>
          <p:cNvSpPr>
            <a:spLocks noGrp="1"/>
          </p:cNvSpPr>
          <p:nvPr>
            <p:ph idx="1"/>
          </p:nvPr>
        </p:nvSpPr>
        <p:spPr>
          <a:xfrm>
            <a:off x="760007" y="2189051"/>
            <a:ext cx="10739265" cy="3883769"/>
          </a:xfrm>
        </p:spPr>
        <p:txBody>
          <a:bodyPr>
            <a:noAutofit/>
          </a:bodyPr>
          <a:lstStyle/>
          <a:p>
            <a:pPr marL="0" indent="0" algn="just">
              <a:spcBef>
                <a:spcPts val="0"/>
              </a:spcBef>
              <a:buNone/>
            </a:pPr>
            <a:r>
              <a:rPr lang="fr-FR" sz="2000" dirty="0">
                <a:latin typeface="Bahnschrift" pitchFamily="34" charset="0"/>
              </a:rPr>
              <a:t>Pour l'Hérault, La période de début du dépôt </a:t>
            </a:r>
            <a:r>
              <a:rPr kumimoji="0" lang="fr-FR" sz="2000" b="0" i="0" u="none" strike="noStrike" kern="1200" cap="none" spc="0" normalizeH="0" baseline="0" noProof="0" dirty="0">
                <a:ln>
                  <a:noFill/>
                </a:ln>
                <a:solidFill>
                  <a:prstClr val="black"/>
                </a:solidFill>
                <a:effectLst/>
                <a:uLnTx/>
                <a:uFillTx/>
                <a:latin typeface="Bahnschrift" pitchFamily="34" charset="0"/>
                <a:ea typeface="+mn-ea"/>
                <a:cs typeface="+mn-cs"/>
              </a:rPr>
              <a:t>du dossier est 7 décembre 2024. </a:t>
            </a:r>
            <a:r>
              <a:rPr lang="fr-FR" sz="2000" dirty="0">
                <a:latin typeface="Bahnschrift" pitchFamily="34" charset="0"/>
              </a:rPr>
              <a:t>Les associations ont jusqu'au </a:t>
            </a:r>
            <a:r>
              <a:rPr lang="fr-FR" sz="2000" b="1" dirty="0">
                <a:latin typeface="Bahnschrift" pitchFamily="34" charset="0"/>
              </a:rPr>
              <a:t>6 Février </a:t>
            </a:r>
            <a:r>
              <a:rPr lang="fr-FR" sz="2000" dirty="0">
                <a:latin typeface="Bahnschrift" pitchFamily="34" charset="0"/>
              </a:rPr>
              <a:t>pour déposer une demande sur "</a:t>
            </a:r>
            <a:r>
              <a:rPr lang="fr-FR" sz="2000" dirty="0" err="1">
                <a:latin typeface="Bahnschrift" pitchFamily="34" charset="0"/>
              </a:rPr>
              <a:t>LeCompteAsso</a:t>
            </a:r>
            <a:r>
              <a:rPr lang="fr-FR" sz="2000" dirty="0">
                <a:latin typeface="Bahnschrift" pitchFamily="34" charset="0"/>
              </a:rPr>
              <a:t>".</a:t>
            </a:r>
          </a:p>
          <a:p>
            <a:pPr marL="180000" indent="0" algn="just">
              <a:lnSpc>
                <a:spcPct val="100000"/>
              </a:lnSpc>
              <a:spcBef>
                <a:spcPts val="0"/>
              </a:spcBef>
              <a:buNone/>
            </a:pPr>
            <a:endParaRPr lang="fr-FR" sz="2000" b="1" cap="all" dirty="0">
              <a:solidFill>
                <a:srgbClr val="C00000"/>
              </a:solidFill>
              <a:latin typeface="Bahnschrift" pitchFamily="34" charset="0"/>
            </a:endParaRPr>
          </a:p>
          <a:p>
            <a:pPr marL="0" indent="0" algn="just">
              <a:lnSpc>
                <a:spcPct val="100000"/>
              </a:lnSpc>
              <a:spcBef>
                <a:spcPts val="0"/>
              </a:spcBef>
              <a:buNone/>
            </a:pPr>
            <a:r>
              <a:rPr lang="fr-FR" sz="2000" dirty="0">
                <a:latin typeface="Bahnschrift" pitchFamily="34" charset="0"/>
              </a:rPr>
              <a:t>L'ensemble des conditions d'éligibilité, des critères de priorités, des modalités pour déposer une demande sont synthétisées dans </a:t>
            </a:r>
            <a:r>
              <a:rPr lang="fr-FR" sz="2000" b="1" dirty="0">
                <a:latin typeface="Bahnschrift" pitchFamily="34" charset="0"/>
              </a:rPr>
              <a:t>un document essentiel :</a:t>
            </a:r>
          </a:p>
          <a:p>
            <a:pPr marL="0" indent="0" algn="just">
              <a:lnSpc>
                <a:spcPct val="100000"/>
              </a:lnSpc>
              <a:spcBef>
                <a:spcPts val="0"/>
              </a:spcBef>
              <a:buNone/>
            </a:pPr>
            <a:r>
              <a:rPr lang="fr-FR" sz="2000" b="1" dirty="0">
                <a:latin typeface="Bahnschrift" pitchFamily="34" charset="0"/>
              </a:rPr>
              <a:t>la </a:t>
            </a:r>
            <a:r>
              <a:rPr lang="fr-FR" sz="2000" b="1" dirty="0">
                <a:latin typeface="Bahnschrift" pitchFamily="34" charset="0"/>
                <a:hlinkClick r:id="rId3"/>
              </a:rPr>
              <a:t>NOTE D'ORIENTATION 2025</a:t>
            </a:r>
            <a:endParaRPr lang="fr-FR" sz="2000" dirty="0">
              <a:latin typeface="Bahnschrift" pitchFamily="34" charset="0"/>
            </a:endParaRPr>
          </a:p>
          <a:p>
            <a:pPr marL="0" indent="0" algn="just">
              <a:lnSpc>
                <a:spcPct val="100000"/>
              </a:lnSpc>
              <a:spcBef>
                <a:spcPts val="0"/>
              </a:spcBef>
              <a:buNone/>
            </a:pPr>
            <a:endParaRPr lang="fr-FR" sz="2000" b="1" cap="all" dirty="0">
              <a:solidFill>
                <a:srgbClr val="C00000"/>
              </a:solidFill>
              <a:latin typeface="Bahnschrift" pitchFamily="34" charset="0"/>
            </a:endParaRPr>
          </a:p>
          <a:p>
            <a:pPr marL="0" indent="0" algn="just">
              <a:lnSpc>
                <a:spcPct val="100000"/>
              </a:lnSpc>
              <a:spcBef>
                <a:spcPts val="0"/>
              </a:spcBef>
              <a:buNone/>
            </a:pPr>
            <a:r>
              <a:rPr lang="fr-FR" sz="2000" dirty="0">
                <a:latin typeface="Bahnschrift" pitchFamily="34" charset="0"/>
              </a:rPr>
              <a:t>Vous trouverez le lien vers une page internet qui décrit cette campagne :</a:t>
            </a:r>
            <a:br>
              <a:rPr lang="fr-FR" sz="2000" dirty="0">
                <a:latin typeface="Bahnschrift" pitchFamily="34" charset="0"/>
              </a:rPr>
            </a:br>
            <a:r>
              <a:rPr lang="fr-FR" sz="2000" dirty="0">
                <a:solidFill>
                  <a:srgbClr val="FF0000"/>
                </a:solidFill>
                <a:latin typeface="Bahnschrift" pitchFamily="34" charset="0"/>
                <a:hlinkClick r:id="rId4"/>
              </a:rPr>
              <a:t>https://www.ac-montpellier.fr/fdva-2-fonctionnement-global-et-nouveaux-services-mode-d-emploi-en-region-occitanie-122636</a:t>
            </a:r>
            <a:endParaRPr lang="fr-FR" sz="2000" dirty="0">
              <a:solidFill>
                <a:srgbClr val="FF0000"/>
              </a:solidFill>
              <a:latin typeface="Bahnschrift" pitchFamily="34" charset="0"/>
            </a:endParaRPr>
          </a:p>
          <a:p>
            <a:pPr marL="0" indent="0" algn="just">
              <a:lnSpc>
                <a:spcPct val="100000"/>
              </a:lnSpc>
              <a:spcBef>
                <a:spcPts val="0"/>
              </a:spcBef>
              <a:buNone/>
            </a:pPr>
            <a:endParaRPr lang="fr-FR" sz="2000" cap="all" dirty="0">
              <a:solidFill>
                <a:srgbClr val="FF0000"/>
              </a:solidFill>
              <a:latin typeface="Bahnschrift" pitchFamily="34" charset="0"/>
            </a:endParaRPr>
          </a:p>
          <a:p>
            <a:pPr marL="540000" indent="0">
              <a:lnSpc>
                <a:spcPct val="100000"/>
              </a:lnSpc>
              <a:spcBef>
                <a:spcPts val="0"/>
              </a:spcBef>
              <a:buNone/>
            </a:pPr>
            <a:endParaRPr lang="fr-FR" sz="2000" dirty="0">
              <a:latin typeface="Bahnschrift" pitchFamily="34" charset="0"/>
            </a:endParaRPr>
          </a:p>
          <a:p>
            <a:pPr marL="180000" indent="0" algn="just">
              <a:lnSpc>
                <a:spcPct val="100000"/>
              </a:lnSpc>
              <a:spcBef>
                <a:spcPts val="0"/>
              </a:spcBef>
              <a:buNone/>
            </a:pPr>
            <a:endParaRPr lang="fr-FR" sz="20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3600" dirty="0">
                <a:latin typeface="Bahnschrift" pitchFamily="34" charset="0"/>
              </a:rPr>
              <a:t>XIV - L’AGENCE NATIONALE DU SPORT (ANS)</a:t>
            </a:r>
          </a:p>
        </p:txBody>
      </p:sp>
      <p:sp>
        <p:nvSpPr>
          <p:cNvPr id="3" name="Espace réservé du contenu 2"/>
          <p:cNvSpPr>
            <a:spLocks noGrp="1"/>
          </p:cNvSpPr>
          <p:nvPr>
            <p:ph idx="1"/>
          </p:nvPr>
        </p:nvSpPr>
        <p:spPr>
          <a:xfrm>
            <a:off x="855258" y="1846151"/>
            <a:ext cx="10515600" cy="3883769"/>
          </a:xfrm>
        </p:spPr>
        <p:txBody>
          <a:bodyPr>
            <a:noAutofit/>
          </a:bodyPr>
          <a:lstStyle/>
          <a:p>
            <a:pPr marL="360000" indent="0" algn="just">
              <a:lnSpc>
                <a:spcPct val="100000"/>
              </a:lnSpc>
              <a:spcBef>
                <a:spcPts val="0"/>
              </a:spcBef>
              <a:buNone/>
            </a:pPr>
            <a:r>
              <a:rPr lang="fr-FR" sz="2000" dirty="0">
                <a:solidFill>
                  <a:srgbClr val="C00000"/>
                </a:solidFill>
                <a:latin typeface="Bahnschrift" pitchFamily="34" charset="0"/>
              </a:rPr>
              <a:t>LA DECLINAISON DU BUDGET DE L’ANS 2024</a:t>
            </a:r>
          </a:p>
          <a:p>
            <a:pPr marL="360000" indent="0" algn="just">
              <a:lnSpc>
                <a:spcPct val="100000"/>
              </a:lnSpc>
              <a:spcBef>
                <a:spcPts val="0"/>
              </a:spcBef>
              <a:buNone/>
            </a:pPr>
            <a:endParaRPr lang="fr-FR" sz="2000" dirty="0">
              <a:solidFill>
                <a:srgbClr val="C00000"/>
              </a:solidFill>
              <a:latin typeface="Bahnschrift" pitchFamily="34" charset="0"/>
            </a:endParaRPr>
          </a:p>
          <a:p>
            <a:pPr marL="540000" indent="0" algn="just">
              <a:lnSpc>
                <a:spcPct val="100000"/>
              </a:lnSpc>
              <a:spcBef>
                <a:spcPts val="0"/>
              </a:spcBef>
              <a:buNone/>
            </a:pPr>
            <a:r>
              <a:rPr lang="fr-FR" sz="2000" dirty="0">
                <a:latin typeface="Bahnschrift" pitchFamily="34" charset="0"/>
              </a:rPr>
              <a:t>PÔLE HAUTE PERFORMANCE : 119,3 M €uros</a:t>
            </a:r>
          </a:p>
          <a:p>
            <a:pPr marL="540000" indent="0" algn="just">
              <a:lnSpc>
                <a:spcPct val="100000"/>
              </a:lnSpc>
              <a:spcBef>
                <a:spcPts val="0"/>
              </a:spcBef>
              <a:buNone/>
            </a:pPr>
            <a:endParaRPr lang="fr-FR" sz="2000" dirty="0">
              <a:latin typeface="Bahnschrift" pitchFamily="34" charset="0"/>
            </a:endParaRPr>
          </a:p>
          <a:p>
            <a:pPr marL="540000" indent="0" algn="just">
              <a:lnSpc>
                <a:spcPct val="100000"/>
              </a:lnSpc>
              <a:spcBef>
                <a:spcPts val="0"/>
              </a:spcBef>
              <a:buNone/>
            </a:pPr>
            <a:r>
              <a:rPr lang="fr-FR" sz="2000" dirty="0">
                <a:latin typeface="Bahnschrift" pitchFamily="34" charset="0"/>
              </a:rPr>
              <a:t>PÔLE DEVELOPPEMENT DES PRATIQUES : 331,6 M €uros</a:t>
            </a:r>
          </a:p>
          <a:p>
            <a:pPr marL="720000" indent="0" algn="just">
              <a:lnSpc>
                <a:spcPct val="100000"/>
              </a:lnSpc>
              <a:spcBef>
                <a:spcPts val="0"/>
              </a:spcBef>
              <a:buNone/>
            </a:pPr>
            <a:r>
              <a:rPr lang="fr-FR" sz="2000" dirty="0">
                <a:latin typeface="Bahnschrift" pitchFamily="34" charset="0"/>
              </a:rPr>
              <a:t>      - LES EQUIPEMENTS SPORTIFS : 192,6 M €uros</a:t>
            </a:r>
          </a:p>
          <a:p>
            <a:pPr marL="720000" indent="0" algn="just">
              <a:lnSpc>
                <a:spcPct val="100000"/>
              </a:lnSpc>
              <a:spcBef>
                <a:spcPts val="0"/>
              </a:spcBef>
              <a:buNone/>
            </a:pPr>
            <a:r>
              <a:rPr lang="fr-FR" sz="2000" dirty="0">
                <a:latin typeface="Bahnschrift" pitchFamily="34" charset="0"/>
              </a:rPr>
              <a:t>      - LE DEVELOPPEMENT FEDERAL &amp; TERRITORIAL : 139 M €uros</a:t>
            </a:r>
          </a:p>
          <a:p>
            <a:pPr marL="900000" indent="0" algn="just">
              <a:lnSpc>
                <a:spcPct val="100000"/>
              </a:lnSpc>
              <a:spcBef>
                <a:spcPts val="0"/>
              </a:spcBef>
              <a:buNone/>
            </a:pPr>
            <a:r>
              <a:rPr lang="fr-FR" sz="2000" dirty="0">
                <a:latin typeface="Bahnschrift" pitchFamily="34" charset="0"/>
              </a:rPr>
              <a:t>               - Les Projets Sportifs Territoriaux (PST) : 64 M €uros</a:t>
            </a:r>
          </a:p>
          <a:p>
            <a:pPr marL="900000" indent="0" algn="just">
              <a:lnSpc>
                <a:spcPct val="100000"/>
              </a:lnSpc>
              <a:spcBef>
                <a:spcPts val="0"/>
              </a:spcBef>
              <a:buNone/>
            </a:pPr>
            <a:r>
              <a:rPr lang="fr-FR" sz="2000" dirty="0">
                <a:latin typeface="Bahnschrift" pitchFamily="34" charset="0"/>
              </a:rPr>
              <a:t>               - </a:t>
            </a:r>
            <a:r>
              <a:rPr lang="fr-FR" sz="2000" dirty="0">
                <a:solidFill>
                  <a:srgbClr val="C00000"/>
                </a:solidFill>
                <a:latin typeface="Bahnschrift" pitchFamily="34" charset="0"/>
              </a:rPr>
              <a:t>Les Projets Sportifs Fédéraux (PSF) : 75 M €uros</a:t>
            </a:r>
          </a:p>
          <a:p>
            <a:pPr marL="0" indent="0" algn="just">
              <a:lnSpc>
                <a:spcPct val="100000"/>
              </a:lnSpc>
              <a:spcBef>
                <a:spcPts val="0"/>
              </a:spcBef>
              <a:buNone/>
            </a:pPr>
            <a:endParaRPr lang="fr-FR" sz="2000" b="1" cap="all" dirty="0">
              <a:solidFill>
                <a:srgbClr val="C00000"/>
              </a:solidFill>
              <a:latin typeface="Bahnschrift" pitchFamily="34" charset="0"/>
            </a:endParaRPr>
          </a:p>
          <a:p>
            <a:pPr marL="180000" indent="0" algn="just">
              <a:lnSpc>
                <a:spcPct val="100000"/>
              </a:lnSpc>
              <a:spcBef>
                <a:spcPts val="0"/>
              </a:spcBef>
              <a:buNone/>
            </a:pPr>
            <a:endParaRPr lang="fr-FR" sz="2000" b="1" cap="all" dirty="0">
              <a:solidFill>
                <a:srgbClr val="C00000"/>
              </a:solidFill>
              <a:latin typeface="Bahnschrift" pitchFamily="34" charset="0"/>
            </a:endParaRPr>
          </a:p>
          <a:p>
            <a:pPr marL="180000" indent="0" algn="just">
              <a:lnSpc>
                <a:spcPct val="100000"/>
              </a:lnSpc>
              <a:spcBef>
                <a:spcPts val="0"/>
              </a:spcBef>
              <a:buNone/>
            </a:pPr>
            <a:endParaRPr lang="fr-FR" sz="2000" b="1" cap="all" dirty="0">
              <a:solidFill>
                <a:srgbClr val="C00000"/>
              </a:solidFill>
              <a:latin typeface="Bahnschrift" pitchFamily="34" charset="0"/>
            </a:endParaRPr>
          </a:p>
          <a:p>
            <a:pPr marL="0" indent="0" algn="just">
              <a:lnSpc>
                <a:spcPct val="100000"/>
              </a:lnSpc>
              <a:spcBef>
                <a:spcPts val="0"/>
              </a:spcBef>
              <a:buNone/>
            </a:pPr>
            <a:endParaRPr lang="fr-FR" sz="2000" b="1" cap="all" dirty="0">
              <a:solidFill>
                <a:srgbClr val="C00000"/>
              </a:solidFill>
              <a:latin typeface="Bahnschrift" pitchFamily="34" charset="0"/>
            </a:endParaRPr>
          </a:p>
          <a:p>
            <a:pPr marL="540000" indent="0">
              <a:lnSpc>
                <a:spcPct val="100000"/>
              </a:lnSpc>
              <a:spcBef>
                <a:spcPts val="0"/>
              </a:spcBef>
              <a:buNone/>
            </a:pPr>
            <a:endParaRPr lang="fr-FR" sz="2000" dirty="0">
              <a:latin typeface="Bahnschrift" pitchFamily="34" charset="0"/>
            </a:endParaRPr>
          </a:p>
          <a:p>
            <a:pPr marL="180000" indent="0" algn="just">
              <a:lnSpc>
                <a:spcPct val="100000"/>
              </a:lnSpc>
              <a:spcBef>
                <a:spcPts val="0"/>
              </a:spcBef>
              <a:buNone/>
            </a:pPr>
            <a:endParaRPr lang="fr-FR" sz="20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3600" dirty="0">
                <a:latin typeface="Bahnschrift" pitchFamily="34" charset="0"/>
              </a:rPr>
              <a:t>L’AGENCE NATIONALE DU SPORT (ANS)</a:t>
            </a:r>
          </a:p>
        </p:txBody>
      </p:sp>
      <p:sp>
        <p:nvSpPr>
          <p:cNvPr id="3" name="Espace réservé du contenu 2"/>
          <p:cNvSpPr>
            <a:spLocks noGrp="1"/>
          </p:cNvSpPr>
          <p:nvPr>
            <p:ph idx="1"/>
          </p:nvPr>
        </p:nvSpPr>
        <p:spPr>
          <a:xfrm>
            <a:off x="855258" y="1846151"/>
            <a:ext cx="10515600" cy="3883769"/>
          </a:xfrm>
        </p:spPr>
        <p:txBody>
          <a:bodyPr>
            <a:noAutofit/>
          </a:bodyPr>
          <a:lstStyle/>
          <a:p>
            <a:pPr marL="360000" indent="0" algn="just">
              <a:lnSpc>
                <a:spcPct val="100000"/>
              </a:lnSpc>
              <a:spcBef>
                <a:spcPts val="0"/>
              </a:spcBef>
              <a:buNone/>
            </a:pPr>
            <a:r>
              <a:rPr lang="fr-FR" sz="2000" dirty="0">
                <a:solidFill>
                  <a:srgbClr val="C00000"/>
                </a:solidFill>
                <a:latin typeface="Bahnschrift" pitchFamily="34" charset="0"/>
              </a:rPr>
              <a:t>LA PROCEDURE DE DEPÔT DU DOSSIER</a:t>
            </a:r>
          </a:p>
          <a:p>
            <a:pPr marL="0" indent="0" algn="just">
              <a:lnSpc>
                <a:spcPct val="100000"/>
              </a:lnSpc>
              <a:spcBef>
                <a:spcPts val="0"/>
              </a:spcBef>
              <a:buNone/>
            </a:pPr>
            <a:endParaRPr lang="fr-FR" sz="2000" dirty="0">
              <a:solidFill>
                <a:srgbClr val="C00000"/>
              </a:solidFill>
              <a:latin typeface="Bahnschrift" pitchFamily="34" charset="0"/>
            </a:endParaRPr>
          </a:p>
          <a:p>
            <a:pPr marL="0" indent="0" algn="just">
              <a:lnSpc>
                <a:spcPct val="100000"/>
              </a:lnSpc>
              <a:spcBef>
                <a:spcPts val="0"/>
              </a:spcBef>
              <a:buNone/>
            </a:pPr>
            <a:r>
              <a:rPr lang="fr-FR" sz="2000" dirty="0">
                <a:latin typeface="Bahnschrift" pitchFamily="34" charset="0"/>
              </a:rPr>
              <a:t>Le seuil minimal de la demande d’aide financière d’un dossier de subvention s’élève à 1500 €uros.</a:t>
            </a:r>
          </a:p>
          <a:p>
            <a:pPr marL="0" indent="0" algn="just">
              <a:lnSpc>
                <a:spcPct val="100000"/>
              </a:lnSpc>
              <a:spcBef>
                <a:spcPts val="0"/>
              </a:spcBef>
              <a:buNone/>
            </a:pPr>
            <a:endParaRPr lang="fr-FR" sz="2000" dirty="0">
              <a:latin typeface="Bahnschrift" pitchFamily="34" charset="0"/>
            </a:endParaRPr>
          </a:p>
          <a:p>
            <a:pPr marL="0" indent="0" algn="just">
              <a:lnSpc>
                <a:spcPct val="100000"/>
              </a:lnSpc>
              <a:spcBef>
                <a:spcPts val="0"/>
              </a:spcBef>
              <a:buNone/>
            </a:pPr>
            <a:r>
              <a:rPr lang="fr-FR" sz="2000" dirty="0">
                <a:latin typeface="Bahnschrift" pitchFamily="34" charset="0"/>
              </a:rPr>
              <a:t>Une demande par club qui peut comporter 3 projets maximum</a:t>
            </a:r>
          </a:p>
          <a:p>
            <a:pPr marL="0" indent="0" algn="just">
              <a:lnSpc>
                <a:spcPct val="100000"/>
              </a:lnSpc>
              <a:spcBef>
                <a:spcPts val="0"/>
              </a:spcBef>
              <a:buNone/>
            </a:pPr>
            <a:endParaRPr lang="fr-FR" sz="2000" dirty="0">
              <a:latin typeface="Bahnschrift" pitchFamily="34" charset="0"/>
            </a:endParaRPr>
          </a:p>
          <a:p>
            <a:pPr marL="0" indent="0" algn="just">
              <a:lnSpc>
                <a:spcPct val="100000"/>
              </a:lnSpc>
              <a:spcBef>
                <a:spcPts val="0"/>
              </a:spcBef>
              <a:buNone/>
            </a:pPr>
            <a:r>
              <a:rPr lang="fr-FR" sz="2000" dirty="0">
                <a:latin typeface="Bahnschrift" pitchFamily="34" charset="0"/>
              </a:rPr>
              <a:t>Les projets doivent impérativement débuter en 2025. Leur réalisation devra se tenir dans une période allant du 1</a:t>
            </a:r>
            <a:r>
              <a:rPr lang="fr-FR" sz="2000" baseline="30000" dirty="0">
                <a:latin typeface="Bahnschrift" pitchFamily="34" charset="0"/>
              </a:rPr>
              <a:t>er</a:t>
            </a:r>
            <a:r>
              <a:rPr lang="fr-FR" sz="2000" dirty="0">
                <a:latin typeface="Bahnschrift" pitchFamily="34" charset="0"/>
              </a:rPr>
              <a:t> janvier 2025 au 30 juin 2026.</a:t>
            </a:r>
          </a:p>
          <a:p>
            <a:pPr marL="0" indent="0" algn="just">
              <a:lnSpc>
                <a:spcPct val="100000"/>
              </a:lnSpc>
              <a:spcBef>
                <a:spcPts val="0"/>
              </a:spcBef>
              <a:buNone/>
            </a:pPr>
            <a:endParaRPr lang="fr-FR" sz="2000" dirty="0">
              <a:latin typeface="Bahnschrift" pitchFamily="34" charset="0"/>
            </a:endParaRPr>
          </a:p>
          <a:p>
            <a:pPr marL="0" indent="0" algn="just">
              <a:lnSpc>
                <a:spcPct val="100000"/>
              </a:lnSpc>
              <a:spcBef>
                <a:spcPts val="0"/>
              </a:spcBef>
              <a:buNone/>
            </a:pPr>
            <a:r>
              <a:rPr lang="fr-FR" sz="2000" dirty="0">
                <a:latin typeface="Bahnschrift" pitchFamily="34" charset="0"/>
              </a:rPr>
              <a:t>Lancement de la campagne Agence Nationale du Sport 2024 fin février 2025 par la FFR.</a:t>
            </a:r>
          </a:p>
          <a:p>
            <a:pPr marL="0" indent="0" algn="just">
              <a:lnSpc>
                <a:spcPct val="100000"/>
              </a:lnSpc>
              <a:spcBef>
                <a:spcPts val="0"/>
              </a:spcBef>
              <a:buNone/>
            </a:pPr>
            <a:endParaRPr lang="fr-FR" sz="2000" dirty="0">
              <a:latin typeface="Bahnschrift" pitchFamily="34" charset="0"/>
            </a:endParaRPr>
          </a:p>
          <a:p>
            <a:pPr marL="0" indent="0" algn="just">
              <a:lnSpc>
                <a:spcPct val="100000"/>
              </a:lnSpc>
              <a:spcBef>
                <a:spcPts val="0"/>
              </a:spcBef>
              <a:buNone/>
            </a:pPr>
            <a:r>
              <a:rPr lang="fr-FR" sz="2000" dirty="0">
                <a:latin typeface="Bahnschrift" pitchFamily="34" charset="0"/>
              </a:rPr>
              <a:t>Dépôt obligatoire des demandes de subvention via le Compte Asso jusqu’à fin mars 2025</a:t>
            </a:r>
          </a:p>
          <a:p>
            <a:pPr marL="180000" indent="0" algn="just">
              <a:lnSpc>
                <a:spcPct val="100000"/>
              </a:lnSpc>
              <a:spcBef>
                <a:spcPts val="0"/>
              </a:spcBef>
              <a:buNone/>
            </a:pPr>
            <a:endParaRPr lang="fr-FR" sz="20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92728" y="958852"/>
            <a:ext cx="10889673" cy="838524"/>
          </a:xfrm>
        </p:spPr>
        <p:txBody>
          <a:bodyPr>
            <a:noAutofit/>
          </a:bodyPr>
          <a:lstStyle/>
          <a:p>
            <a:r>
              <a:rPr lang="fr-FR" sz="3600" dirty="0">
                <a:latin typeface="Bahnschrift" pitchFamily="34" charset="0"/>
              </a:rPr>
              <a:t>L’AGENCE NATIONALE DU SPORT (ANS)</a:t>
            </a:r>
          </a:p>
        </p:txBody>
      </p:sp>
      <p:sp>
        <p:nvSpPr>
          <p:cNvPr id="3" name="Espace réservé du contenu 2"/>
          <p:cNvSpPr>
            <a:spLocks noGrp="1"/>
          </p:cNvSpPr>
          <p:nvPr>
            <p:ph idx="1"/>
          </p:nvPr>
        </p:nvSpPr>
        <p:spPr>
          <a:xfrm>
            <a:off x="855258" y="1846151"/>
            <a:ext cx="10515600" cy="3883769"/>
          </a:xfrm>
        </p:spPr>
        <p:txBody>
          <a:bodyPr>
            <a:noAutofit/>
          </a:bodyPr>
          <a:lstStyle/>
          <a:p>
            <a:pPr marL="0" indent="0" algn="just">
              <a:lnSpc>
                <a:spcPct val="100000"/>
              </a:lnSpc>
              <a:spcBef>
                <a:spcPts val="0"/>
              </a:spcBef>
              <a:buNone/>
            </a:pPr>
            <a:r>
              <a:rPr lang="fr-FR" sz="2000" dirty="0">
                <a:latin typeface="Bahnschrift" pitchFamily="34" charset="0"/>
              </a:rPr>
              <a:t>En 2025, l’Agence Nationale du Sport a accompagné des projets autour de sept thématiques :</a:t>
            </a:r>
          </a:p>
          <a:p>
            <a:pPr algn="just">
              <a:buNone/>
            </a:pPr>
            <a:endParaRPr lang="fr-FR" sz="1200" dirty="0">
              <a:latin typeface="Bahnschrift" pitchFamily="34" charset="0"/>
            </a:endParaRPr>
          </a:p>
          <a:p>
            <a:pPr marL="360000" lvl="0" indent="0">
              <a:lnSpc>
                <a:spcPct val="100000"/>
              </a:lnSpc>
              <a:spcBef>
                <a:spcPts val="0"/>
              </a:spcBef>
            </a:pPr>
            <a:r>
              <a:rPr lang="fr-FR" sz="2000" dirty="0">
                <a:latin typeface="Bahnschrift" pitchFamily="34" charset="0"/>
              </a:rPr>
              <a:t> L’inclusion par le sport, </a:t>
            </a:r>
          </a:p>
          <a:p>
            <a:pPr marL="360000" lvl="0" indent="0" algn="just">
              <a:lnSpc>
                <a:spcPct val="100000"/>
              </a:lnSpc>
              <a:spcBef>
                <a:spcPts val="0"/>
              </a:spcBef>
            </a:pPr>
            <a:r>
              <a:rPr lang="fr-FR" sz="2000" dirty="0">
                <a:latin typeface="Bahnschrift" pitchFamily="34" charset="0"/>
              </a:rPr>
              <a:t> La féminisation de la pratique sportive et l’accès aux responsabilités et à l’encadrement, </a:t>
            </a:r>
          </a:p>
          <a:p>
            <a:pPr marL="360000" lvl="0" indent="0">
              <a:lnSpc>
                <a:spcPct val="100000"/>
              </a:lnSpc>
              <a:spcBef>
                <a:spcPts val="0"/>
              </a:spcBef>
            </a:pPr>
            <a:r>
              <a:rPr lang="fr-FR" sz="2000" dirty="0">
                <a:latin typeface="Bahnschrift" pitchFamily="34" charset="0"/>
              </a:rPr>
              <a:t> Le développement des actions en faveur de la pratique </a:t>
            </a:r>
            <a:r>
              <a:rPr lang="fr-FR" sz="2000" dirty="0" err="1">
                <a:latin typeface="Bahnschrift" pitchFamily="34" charset="0"/>
              </a:rPr>
              <a:t>parasport</a:t>
            </a:r>
            <a:r>
              <a:rPr lang="fr-FR" sz="2000" dirty="0">
                <a:latin typeface="Bahnschrift" pitchFamily="34" charset="0"/>
              </a:rPr>
              <a:t>, </a:t>
            </a:r>
          </a:p>
          <a:p>
            <a:pPr marL="360000" lvl="0" indent="0">
              <a:lnSpc>
                <a:spcPct val="100000"/>
              </a:lnSpc>
              <a:spcBef>
                <a:spcPts val="0"/>
              </a:spcBef>
            </a:pPr>
            <a:r>
              <a:rPr lang="fr-FR" sz="2000" dirty="0">
                <a:latin typeface="Bahnschrift" pitchFamily="34" charset="0"/>
              </a:rPr>
              <a:t> La lutte contre toutes les formes de violences dans le sport. </a:t>
            </a:r>
          </a:p>
          <a:p>
            <a:pPr marL="360000" lvl="0" indent="0">
              <a:lnSpc>
                <a:spcPct val="100000"/>
              </a:lnSpc>
              <a:spcBef>
                <a:spcPts val="0"/>
              </a:spcBef>
            </a:pPr>
            <a:r>
              <a:rPr lang="fr-FR" sz="2000" dirty="0">
                <a:latin typeface="Bahnschrift" pitchFamily="34" charset="0"/>
              </a:rPr>
              <a:t> L’accession territoriale au sport de haut niveau</a:t>
            </a:r>
          </a:p>
          <a:p>
            <a:pPr marL="360000" lvl="0" indent="0">
              <a:lnSpc>
                <a:spcPct val="100000"/>
              </a:lnSpc>
              <a:spcBef>
                <a:spcPts val="0"/>
              </a:spcBef>
            </a:pPr>
            <a:r>
              <a:rPr lang="fr-FR" sz="2000" dirty="0">
                <a:latin typeface="Bahnschrift" pitchFamily="34" charset="0"/>
              </a:rPr>
              <a:t> Le sport santé</a:t>
            </a:r>
          </a:p>
          <a:p>
            <a:pPr marL="360000" lvl="0" indent="0">
              <a:lnSpc>
                <a:spcPct val="100000"/>
              </a:lnSpc>
              <a:spcBef>
                <a:spcPts val="0"/>
              </a:spcBef>
            </a:pPr>
            <a:r>
              <a:rPr lang="fr-FR" sz="2000" dirty="0">
                <a:latin typeface="Bahnschrift" pitchFamily="34" charset="0"/>
              </a:rPr>
              <a:t> L’adaptation des pratiques sportives au changement climatique</a:t>
            </a:r>
          </a:p>
          <a:p>
            <a:pPr marL="0" indent="0" algn="just">
              <a:lnSpc>
                <a:spcPct val="100000"/>
              </a:lnSpc>
              <a:spcBef>
                <a:spcPts val="0"/>
              </a:spcBef>
              <a:buNone/>
            </a:pPr>
            <a:endParaRPr lang="fr-FR" sz="2000" b="1" cap="all" dirty="0">
              <a:solidFill>
                <a:srgbClr val="C00000"/>
              </a:solidFill>
              <a:latin typeface="Bahnschrift" pitchFamily="34" charset="0"/>
            </a:endParaRPr>
          </a:p>
          <a:p>
            <a:pPr marL="180000" indent="0" algn="just">
              <a:lnSpc>
                <a:spcPct val="100000"/>
              </a:lnSpc>
              <a:spcBef>
                <a:spcPts val="0"/>
              </a:spcBef>
              <a:buNone/>
            </a:pPr>
            <a:endParaRPr lang="fr-FR" sz="2000" b="1" cap="all" dirty="0">
              <a:solidFill>
                <a:srgbClr val="C00000"/>
              </a:solidFill>
              <a:latin typeface="Bahnschrift" pitchFamily="34" charset="0"/>
            </a:endParaRPr>
          </a:p>
          <a:p>
            <a:pPr marL="180000" indent="0" algn="just">
              <a:lnSpc>
                <a:spcPct val="100000"/>
              </a:lnSpc>
              <a:spcBef>
                <a:spcPts val="0"/>
              </a:spcBef>
              <a:buNone/>
            </a:pPr>
            <a:endParaRPr lang="fr-FR" sz="2000" b="1" cap="all" dirty="0">
              <a:solidFill>
                <a:srgbClr val="C00000"/>
              </a:solidFill>
              <a:latin typeface="Bahnschrift" pitchFamily="34" charset="0"/>
            </a:endParaRPr>
          </a:p>
          <a:p>
            <a:pPr marL="0" indent="0" algn="just">
              <a:lnSpc>
                <a:spcPct val="100000"/>
              </a:lnSpc>
              <a:spcBef>
                <a:spcPts val="0"/>
              </a:spcBef>
              <a:buNone/>
            </a:pPr>
            <a:endParaRPr lang="fr-FR" sz="2000" b="1" cap="all" dirty="0">
              <a:solidFill>
                <a:srgbClr val="C00000"/>
              </a:solidFill>
              <a:latin typeface="Bahnschrift" pitchFamily="34" charset="0"/>
            </a:endParaRPr>
          </a:p>
          <a:p>
            <a:pPr marL="540000" indent="0">
              <a:lnSpc>
                <a:spcPct val="100000"/>
              </a:lnSpc>
              <a:spcBef>
                <a:spcPts val="0"/>
              </a:spcBef>
              <a:buNone/>
            </a:pPr>
            <a:endParaRPr lang="fr-FR" sz="2000" dirty="0">
              <a:latin typeface="Bahnschrift" pitchFamily="34" charset="0"/>
            </a:endParaRPr>
          </a:p>
          <a:p>
            <a:pPr marL="180000" indent="0" algn="just">
              <a:lnSpc>
                <a:spcPct val="100000"/>
              </a:lnSpc>
              <a:spcBef>
                <a:spcPts val="0"/>
              </a:spcBef>
              <a:buNone/>
            </a:pPr>
            <a:endParaRPr lang="fr-FR" sz="20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68221" y="879189"/>
            <a:ext cx="10889673" cy="838524"/>
          </a:xfrm>
        </p:spPr>
        <p:txBody>
          <a:bodyPr>
            <a:noAutofit/>
          </a:bodyPr>
          <a:lstStyle/>
          <a:p>
            <a:r>
              <a:rPr lang="fr-FR" sz="3600" dirty="0">
                <a:latin typeface="Bahnschrift" pitchFamily="34" charset="0"/>
              </a:rPr>
              <a:t>L’AGENCE NATIONALE DU SPORT (ANS)</a:t>
            </a:r>
          </a:p>
        </p:txBody>
      </p:sp>
      <p:sp>
        <p:nvSpPr>
          <p:cNvPr id="3" name="Espace réservé du contenu 2"/>
          <p:cNvSpPr>
            <a:spLocks noGrp="1"/>
          </p:cNvSpPr>
          <p:nvPr>
            <p:ph idx="1"/>
          </p:nvPr>
        </p:nvSpPr>
        <p:spPr>
          <a:xfrm>
            <a:off x="740958" y="1617551"/>
            <a:ext cx="10515600" cy="3883769"/>
          </a:xfrm>
        </p:spPr>
        <p:txBody>
          <a:bodyPr>
            <a:noAutofit/>
          </a:bodyPr>
          <a:lstStyle/>
          <a:p>
            <a:pPr marL="360000" indent="0" algn="just">
              <a:lnSpc>
                <a:spcPct val="100000"/>
              </a:lnSpc>
              <a:spcBef>
                <a:spcPts val="0"/>
              </a:spcBef>
              <a:buNone/>
            </a:pPr>
            <a:r>
              <a:rPr lang="fr-FR" sz="2000" dirty="0">
                <a:solidFill>
                  <a:srgbClr val="C00000"/>
                </a:solidFill>
                <a:latin typeface="Bahnschrift" pitchFamily="34" charset="0"/>
              </a:rPr>
              <a:t>LE PROJET SPORTIF FEDERAL FRRUGBY</a:t>
            </a:r>
          </a:p>
          <a:p>
            <a:pPr marL="0" indent="0" algn="just">
              <a:lnSpc>
                <a:spcPct val="100000"/>
              </a:lnSpc>
              <a:spcBef>
                <a:spcPts val="0"/>
              </a:spcBef>
              <a:buNone/>
            </a:pPr>
            <a:endParaRPr lang="fr-FR" sz="1200" dirty="0">
              <a:solidFill>
                <a:srgbClr val="C00000"/>
              </a:solidFill>
              <a:latin typeface="Bahnschrift" pitchFamily="34" charset="0"/>
            </a:endParaRPr>
          </a:p>
          <a:p>
            <a:pPr marL="0" indent="0" algn="just">
              <a:lnSpc>
                <a:spcPct val="100000"/>
              </a:lnSpc>
              <a:spcBef>
                <a:spcPts val="0"/>
              </a:spcBef>
              <a:buNone/>
            </a:pPr>
            <a:r>
              <a:rPr lang="fr-FR" sz="2000" dirty="0">
                <a:latin typeface="Bahnschrift" pitchFamily="34" charset="0"/>
              </a:rPr>
              <a:t>Par déclinaison des directives ministérielles, les quatre grands axes d’éligibilité détaillés de la Fédération Française de Rugby</a:t>
            </a:r>
          </a:p>
          <a:p>
            <a:pPr marL="0" indent="0" algn="just">
              <a:lnSpc>
                <a:spcPct val="100000"/>
              </a:lnSpc>
              <a:spcBef>
                <a:spcPts val="0"/>
              </a:spcBef>
              <a:buNone/>
            </a:pPr>
            <a:endParaRPr lang="fr-FR" sz="1200" dirty="0">
              <a:latin typeface="Bahnschrift" pitchFamily="34" charset="0"/>
            </a:endParaRPr>
          </a:p>
          <a:p>
            <a:pPr marL="360000" indent="0" algn="just">
              <a:lnSpc>
                <a:spcPct val="100000"/>
              </a:lnSpc>
              <a:spcBef>
                <a:spcPts val="0"/>
              </a:spcBef>
              <a:buNone/>
            </a:pPr>
            <a:r>
              <a:rPr lang="fr-FR" sz="2000" dirty="0">
                <a:latin typeface="Bahnschrift" pitchFamily="34" charset="0"/>
              </a:rPr>
              <a:t>1 - LA PROMOTION DU SPORT SANTE</a:t>
            </a:r>
          </a:p>
          <a:p>
            <a:pPr marL="360000" indent="0" algn="just">
              <a:lnSpc>
                <a:spcPct val="100000"/>
              </a:lnSpc>
              <a:spcBef>
                <a:spcPts val="0"/>
              </a:spcBef>
              <a:buNone/>
            </a:pPr>
            <a:r>
              <a:rPr lang="fr-FR" sz="2000" dirty="0">
                <a:latin typeface="Bahnschrift" pitchFamily="34" charset="0"/>
              </a:rPr>
              <a:t>     . Développer une offre de rugby santé</a:t>
            </a:r>
          </a:p>
          <a:p>
            <a:pPr marL="360000" indent="0" algn="just">
              <a:lnSpc>
                <a:spcPct val="100000"/>
              </a:lnSpc>
              <a:spcBef>
                <a:spcPts val="0"/>
              </a:spcBef>
              <a:buNone/>
            </a:pPr>
            <a:endParaRPr lang="fr-FR" sz="1000" dirty="0">
              <a:latin typeface="Bahnschrift" pitchFamily="34" charset="0"/>
            </a:endParaRPr>
          </a:p>
          <a:p>
            <a:pPr marL="360000" indent="0" algn="just">
              <a:lnSpc>
                <a:spcPct val="100000"/>
              </a:lnSpc>
              <a:spcBef>
                <a:spcPts val="0"/>
              </a:spcBef>
              <a:buNone/>
            </a:pPr>
            <a:r>
              <a:rPr lang="fr-FR" sz="2000" dirty="0">
                <a:latin typeface="Bahnschrift" pitchFamily="34" charset="0"/>
              </a:rPr>
              <a:t>2 - LE DEVELOPPEMENT de l’ETHIQUE et de la CITOYENNETE</a:t>
            </a:r>
          </a:p>
          <a:p>
            <a:pPr marL="360000" indent="0" algn="just">
              <a:lnSpc>
                <a:spcPct val="100000"/>
              </a:lnSpc>
              <a:spcBef>
                <a:spcPts val="0"/>
              </a:spcBef>
              <a:buNone/>
            </a:pPr>
            <a:r>
              <a:rPr lang="fr-FR" sz="2000" dirty="0">
                <a:latin typeface="Bahnschrift" pitchFamily="34" charset="0"/>
              </a:rPr>
              <a:t>     . Développer une offre de rugby à destination des QPV et ZRR</a:t>
            </a:r>
          </a:p>
          <a:p>
            <a:pPr marL="360000" indent="0" algn="just">
              <a:lnSpc>
                <a:spcPct val="100000"/>
              </a:lnSpc>
              <a:spcBef>
                <a:spcPts val="0"/>
              </a:spcBef>
              <a:buNone/>
            </a:pPr>
            <a:r>
              <a:rPr lang="fr-FR" sz="2000" dirty="0">
                <a:latin typeface="Bahnschrift" pitchFamily="34" charset="0"/>
              </a:rPr>
              <a:t>     . Faire du rugby un acteur de la transition écologique</a:t>
            </a:r>
          </a:p>
          <a:p>
            <a:pPr marL="360000" indent="0" algn="just">
              <a:lnSpc>
                <a:spcPct val="100000"/>
              </a:lnSpc>
              <a:spcBef>
                <a:spcPts val="0"/>
              </a:spcBef>
              <a:buNone/>
            </a:pPr>
            <a:r>
              <a:rPr lang="fr-FR" sz="2000" dirty="0">
                <a:latin typeface="Bahnschrift" pitchFamily="34" charset="0"/>
              </a:rPr>
              <a:t>     . Faire du rugby un outil au service de l’insertion</a:t>
            </a:r>
          </a:p>
          <a:p>
            <a:pPr marL="360000" indent="0" algn="just">
              <a:lnSpc>
                <a:spcPct val="100000"/>
              </a:lnSpc>
              <a:spcBef>
                <a:spcPts val="0"/>
              </a:spcBef>
              <a:buNone/>
            </a:pPr>
            <a:r>
              <a:rPr lang="fr-FR" sz="2000" dirty="0">
                <a:latin typeface="Bahnschrift" pitchFamily="34" charset="0"/>
              </a:rPr>
              <a:t>     . Faire du rugby un enjeu sociétal, fort de valeurs et principes citoyen</a:t>
            </a:r>
          </a:p>
          <a:p>
            <a:pPr marL="360000" indent="0" algn="just">
              <a:lnSpc>
                <a:spcPct val="100000"/>
              </a:lnSpc>
              <a:spcBef>
                <a:spcPts val="0"/>
              </a:spcBef>
              <a:buNone/>
            </a:pPr>
            <a:r>
              <a:rPr lang="fr-FR" sz="2000" dirty="0">
                <a:latin typeface="Bahnschrift" pitchFamily="34" charset="0"/>
              </a:rPr>
              <a:t>     . Développer la mixité dans la vie associative</a:t>
            </a:r>
          </a:p>
          <a:p>
            <a:pPr marL="360000" indent="0" algn="just">
              <a:lnSpc>
                <a:spcPct val="100000"/>
              </a:lnSpc>
              <a:spcBef>
                <a:spcPts val="0"/>
              </a:spcBef>
              <a:buNone/>
            </a:pPr>
            <a:r>
              <a:rPr lang="fr-FR" sz="2000" dirty="0">
                <a:latin typeface="Bahnschrift" pitchFamily="34" charset="0"/>
              </a:rPr>
              <a:t>     . Lutter contre toutes les formes de violences et renforcer l’intégrité dans le rugby</a:t>
            </a:r>
          </a:p>
        </p:txBody>
      </p:sp>
    </p:spTree>
    <p:extLst>
      <p:ext uri="{BB962C8B-B14F-4D97-AF65-F5344CB8AC3E}">
        <p14:creationId xmlns:p14="http://schemas.microsoft.com/office/powerpoint/2010/main" val="2506063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648199" y="992622"/>
            <a:ext cx="2804747" cy="838524"/>
          </a:xfrm>
        </p:spPr>
        <p:txBody>
          <a:bodyPr>
            <a:noAutofit/>
          </a:bodyPr>
          <a:lstStyle/>
          <a:p>
            <a:r>
              <a:rPr lang="fr-FR" sz="4000" dirty="0">
                <a:latin typeface="Bahnschrift" pitchFamily="34" charset="0"/>
              </a:rPr>
              <a:t>SOMMAIRE</a:t>
            </a:r>
          </a:p>
        </p:txBody>
      </p:sp>
      <p:sp>
        <p:nvSpPr>
          <p:cNvPr id="3" name="Espace réservé du contenu 2"/>
          <p:cNvSpPr>
            <a:spLocks noGrp="1"/>
          </p:cNvSpPr>
          <p:nvPr>
            <p:ph idx="1"/>
          </p:nvPr>
        </p:nvSpPr>
        <p:spPr>
          <a:xfrm>
            <a:off x="872842" y="1772882"/>
            <a:ext cx="10515600" cy="3883769"/>
          </a:xfrm>
        </p:spPr>
        <p:txBody>
          <a:bodyPr>
            <a:noAutofit/>
          </a:bodyPr>
          <a:lstStyle/>
          <a:p>
            <a:pPr marL="0" indent="0">
              <a:lnSpc>
                <a:spcPct val="100000"/>
              </a:lnSpc>
              <a:spcBef>
                <a:spcPts val="0"/>
              </a:spcBef>
              <a:buNone/>
            </a:pPr>
            <a:r>
              <a:rPr lang="fr-FR" sz="2000" dirty="0">
                <a:latin typeface="Trebuchet MS" pitchFamily="34" charset="0"/>
              </a:rPr>
              <a:t>    </a:t>
            </a:r>
            <a:r>
              <a:rPr lang="fr-FR" sz="2000" dirty="0">
                <a:latin typeface="Calibri" panose="020F0502020204030204" pitchFamily="34" charset="0"/>
                <a:ea typeface="Calibri" panose="020F0502020204030204" pitchFamily="34" charset="0"/>
                <a:cs typeface="Calibri" panose="020F0502020204030204" pitchFamily="34" charset="0"/>
              </a:rPr>
              <a:t>I - PREAMBULE</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II - LES DIFFERENTES SOURCES DE FINANCEMENT</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III - LES AIDES FINANCIERES PUBLIQUES</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IV - CHIFFRES CLES</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V - LE COMPTE ASSO</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VI - L’INTERÊT GENERAL</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VII - LE PROJET ASSOCIATIF</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VIII - QUELLES SONT LES CONDITIONS D’ATTRIBUTION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IX - VOTRE PROJET EST-IL ELIGIBLE ET/OU FINANCABLE ?</a:t>
            </a:r>
            <a:endParaRPr lang="fr-FR" sz="2000" dirty="0">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X - LA DEMARCHE DE LA RESPONSABILITE SOCIETALE DES ORGANISATIONS (RSO)</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XI - LA DEMANDE DE SUBVENTION PUBLIQUE</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XII - LES FINANCEURS PUBLICS</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XIII - LE FONDS POUR LE DEVELOPPEMENT DE LA VIE ASSOCIATIVE (FDVA 2 2025)</a:t>
            </a:r>
            <a:endParaRPr lang="fr-FR" sz="2000" b="1" dirty="0">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XIV - L’AGENCE NATIONALE DU SPORT (ANS 2024)</a:t>
            </a:r>
          </a:p>
          <a:p>
            <a:pPr>
              <a:buNone/>
            </a:pPr>
            <a:r>
              <a:rPr lang="fr-FR" sz="2000" dirty="0">
                <a:latin typeface="Trebuchet MS" pitchFamily="34" charset="0"/>
              </a:rPr>
              <a:t>    </a:t>
            </a:r>
            <a:endParaRPr lang="fr-FR" sz="32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5B9566-45CC-80CB-A510-3CB4E7A2EDA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4C61A91-F5A2-A1D9-5CD5-C7E08693A8D6}"/>
              </a:ext>
            </a:extLst>
          </p:cNvPr>
          <p:cNvSpPr>
            <a:spLocks noGrp="1"/>
          </p:cNvSpPr>
          <p:nvPr>
            <p:ph type="title"/>
          </p:nvPr>
        </p:nvSpPr>
        <p:spPr>
          <a:xfrm>
            <a:off x="668221" y="879189"/>
            <a:ext cx="10889673" cy="838524"/>
          </a:xfrm>
        </p:spPr>
        <p:txBody>
          <a:bodyPr>
            <a:noAutofit/>
          </a:bodyPr>
          <a:lstStyle/>
          <a:p>
            <a:r>
              <a:rPr lang="fr-FR" sz="3600" dirty="0">
                <a:latin typeface="Bahnschrift" pitchFamily="34" charset="0"/>
              </a:rPr>
              <a:t>L’AGENCE NATIONALE DU SPORT (ANS)</a:t>
            </a:r>
          </a:p>
        </p:txBody>
      </p:sp>
      <p:sp>
        <p:nvSpPr>
          <p:cNvPr id="3" name="Espace réservé du contenu 2">
            <a:extLst>
              <a:ext uri="{FF2B5EF4-FFF2-40B4-BE49-F238E27FC236}">
                <a16:creationId xmlns:a16="http://schemas.microsoft.com/office/drawing/2014/main" id="{A689BC77-F47D-257C-2FFD-5EAD556FE478}"/>
              </a:ext>
            </a:extLst>
          </p:cNvPr>
          <p:cNvSpPr>
            <a:spLocks noGrp="1"/>
          </p:cNvSpPr>
          <p:nvPr>
            <p:ph idx="1"/>
          </p:nvPr>
        </p:nvSpPr>
        <p:spPr>
          <a:xfrm>
            <a:off x="740958" y="1617551"/>
            <a:ext cx="10515600" cy="3883769"/>
          </a:xfrm>
        </p:spPr>
        <p:txBody>
          <a:bodyPr>
            <a:noAutofit/>
          </a:bodyPr>
          <a:lstStyle/>
          <a:p>
            <a:pPr marL="360000" indent="0" algn="just">
              <a:lnSpc>
                <a:spcPct val="100000"/>
              </a:lnSpc>
              <a:spcBef>
                <a:spcPts val="0"/>
              </a:spcBef>
              <a:buNone/>
            </a:pPr>
            <a:r>
              <a:rPr lang="fr-FR" sz="2000" dirty="0">
                <a:solidFill>
                  <a:srgbClr val="C00000"/>
                </a:solidFill>
                <a:latin typeface="Bahnschrift" pitchFamily="34" charset="0"/>
              </a:rPr>
              <a:t>LE PROJET SPORTIF FEDERAL FRRUGBY</a:t>
            </a:r>
          </a:p>
          <a:p>
            <a:pPr marL="0" indent="0" algn="just">
              <a:lnSpc>
                <a:spcPct val="100000"/>
              </a:lnSpc>
              <a:spcBef>
                <a:spcPts val="0"/>
              </a:spcBef>
              <a:buNone/>
            </a:pPr>
            <a:endParaRPr lang="fr-FR" sz="1200" dirty="0">
              <a:solidFill>
                <a:srgbClr val="C00000"/>
              </a:solidFill>
              <a:latin typeface="Bahnschrift" pitchFamily="34" charset="0"/>
            </a:endParaRPr>
          </a:p>
          <a:p>
            <a:pPr marL="0" indent="0" algn="just">
              <a:lnSpc>
                <a:spcPct val="100000"/>
              </a:lnSpc>
              <a:spcBef>
                <a:spcPts val="0"/>
              </a:spcBef>
              <a:buNone/>
            </a:pPr>
            <a:r>
              <a:rPr lang="fr-FR" sz="2000" dirty="0">
                <a:latin typeface="Bahnschrift" pitchFamily="34" charset="0"/>
              </a:rPr>
              <a:t>Par déclinaison des directives ministérielles, les quatre grands axes d’éligibilité détaillés de la Fédération Française de Rugby</a:t>
            </a:r>
          </a:p>
          <a:p>
            <a:pPr marL="0" indent="0" algn="just">
              <a:lnSpc>
                <a:spcPct val="100000"/>
              </a:lnSpc>
              <a:spcBef>
                <a:spcPts val="0"/>
              </a:spcBef>
              <a:buNone/>
            </a:pPr>
            <a:endParaRPr lang="fr-FR" sz="1200" dirty="0">
              <a:latin typeface="Bahnschrift" pitchFamily="34" charset="0"/>
            </a:endParaRPr>
          </a:p>
          <a:p>
            <a:pPr marL="360000" indent="0" algn="just">
              <a:lnSpc>
                <a:spcPct val="100000"/>
              </a:lnSpc>
              <a:spcBef>
                <a:spcPts val="0"/>
              </a:spcBef>
              <a:buNone/>
            </a:pPr>
            <a:r>
              <a:rPr lang="fr-FR" sz="2000" dirty="0">
                <a:latin typeface="Bahnschrift" pitchFamily="34" charset="0"/>
              </a:rPr>
              <a:t>3 - LE DEVELOPPEMENT DE LA PRATIQUE</a:t>
            </a:r>
          </a:p>
          <a:p>
            <a:pPr marL="360000" indent="0" algn="just">
              <a:lnSpc>
                <a:spcPct val="100000"/>
              </a:lnSpc>
              <a:spcBef>
                <a:spcPts val="0"/>
              </a:spcBef>
              <a:buNone/>
            </a:pPr>
            <a:r>
              <a:rPr lang="fr-FR" sz="2000" dirty="0">
                <a:latin typeface="Bahnschrift" pitchFamily="34" charset="0"/>
              </a:rPr>
              <a:t>     . Promouvoir la pratique féminine</a:t>
            </a:r>
          </a:p>
          <a:p>
            <a:pPr marL="360000" indent="0" algn="just">
              <a:lnSpc>
                <a:spcPct val="100000"/>
              </a:lnSpc>
              <a:spcBef>
                <a:spcPts val="0"/>
              </a:spcBef>
              <a:buNone/>
            </a:pPr>
            <a:r>
              <a:rPr lang="fr-FR" sz="2000" dirty="0">
                <a:latin typeface="Bahnschrift" pitchFamily="34" charset="0"/>
              </a:rPr>
              <a:t>     . Développer et structurer les </a:t>
            </a:r>
            <a:r>
              <a:rPr lang="fr-FR" sz="2000" dirty="0" err="1">
                <a:latin typeface="Bahnschrift" pitchFamily="34" charset="0"/>
              </a:rPr>
              <a:t>EdR</a:t>
            </a:r>
            <a:r>
              <a:rPr lang="fr-FR" sz="2000" dirty="0">
                <a:latin typeface="Bahnschrift" pitchFamily="34" charset="0"/>
              </a:rPr>
              <a:t> et antennes de rugby</a:t>
            </a:r>
          </a:p>
          <a:p>
            <a:pPr marL="360000" indent="0" algn="just">
              <a:lnSpc>
                <a:spcPct val="100000"/>
              </a:lnSpc>
              <a:spcBef>
                <a:spcPts val="0"/>
              </a:spcBef>
              <a:buNone/>
            </a:pPr>
            <a:r>
              <a:rPr lang="fr-FR" sz="2000" dirty="0">
                <a:latin typeface="Bahnschrift" pitchFamily="34" charset="0"/>
              </a:rPr>
              <a:t>     . Développer la pratique du rugby en milieu scolaire</a:t>
            </a:r>
          </a:p>
          <a:p>
            <a:pPr marL="360000" indent="0" algn="just">
              <a:lnSpc>
                <a:spcPct val="100000"/>
              </a:lnSpc>
              <a:spcBef>
                <a:spcPts val="0"/>
              </a:spcBef>
              <a:buNone/>
            </a:pPr>
            <a:r>
              <a:rPr lang="fr-FR" sz="2000" dirty="0">
                <a:latin typeface="Bahnschrift" pitchFamily="34" charset="0"/>
              </a:rPr>
              <a:t>     . Proposer une activité en lien avec l’inclusion des publics</a:t>
            </a:r>
          </a:p>
          <a:p>
            <a:pPr marL="360000" indent="0" algn="just">
              <a:lnSpc>
                <a:spcPct val="100000"/>
              </a:lnSpc>
              <a:spcBef>
                <a:spcPts val="0"/>
              </a:spcBef>
              <a:buNone/>
            </a:pPr>
            <a:r>
              <a:rPr lang="fr-FR" sz="2000" dirty="0">
                <a:latin typeface="Bahnschrift" pitchFamily="34" charset="0"/>
              </a:rPr>
              <a:t>     . Faire des comités départementaux et des ligues ultra-marine des interlocuteurs de proximité pour les clubs</a:t>
            </a:r>
          </a:p>
        </p:txBody>
      </p:sp>
    </p:spTree>
    <p:extLst>
      <p:ext uri="{BB962C8B-B14F-4D97-AF65-F5344CB8AC3E}">
        <p14:creationId xmlns:p14="http://schemas.microsoft.com/office/powerpoint/2010/main" val="4168742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25E2863-C7DE-824F-DAD9-21E8755E3D4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9A69C23-417A-00EC-93CD-22FE2EA4EE3E}"/>
              </a:ext>
            </a:extLst>
          </p:cNvPr>
          <p:cNvSpPr>
            <a:spLocks noGrp="1"/>
          </p:cNvSpPr>
          <p:nvPr>
            <p:ph type="title"/>
          </p:nvPr>
        </p:nvSpPr>
        <p:spPr>
          <a:xfrm>
            <a:off x="668221" y="879189"/>
            <a:ext cx="10889673" cy="838524"/>
          </a:xfrm>
        </p:spPr>
        <p:txBody>
          <a:bodyPr>
            <a:noAutofit/>
          </a:bodyPr>
          <a:lstStyle/>
          <a:p>
            <a:r>
              <a:rPr lang="fr-FR" sz="3600" dirty="0">
                <a:latin typeface="Bahnschrift" pitchFamily="34" charset="0"/>
              </a:rPr>
              <a:t>L’AGENCE NATIONALE DU SPORT (ANS)</a:t>
            </a:r>
          </a:p>
        </p:txBody>
      </p:sp>
      <p:sp>
        <p:nvSpPr>
          <p:cNvPr id="3" name="Espace réservé du contenu 2">
            <a:extLst>
              <a:ext uri="{FF2B5EF4-FFF2-40B4-BE49-F238E27FC236}">
                <a16:creationId xmlns:a16="http://schemas.microsoft.com/office/drawing/2014/main" id="{BDB1DB67-D8CC-8BD7-E392-97E6A758E1E3}"/>
              </a:ext>
            </a:extLst>
          </p:cNvPr>
          <p:cNvSpPr>
            <a:spLocks noGrp="1"/>
          </p:cNvSpPr>
          <p:nvPr>
            <p:ph idx="1"/>
          </p:nvPr>
        </p:nvSpPr>
        <p:spPr>
          <a:xfrm>
            <a:off x="740958" y="1617551"/>
            <a:ext cx="10515600" cy="3883769"/>
          </a:xfrm>
        </p:spPr>
        <p:txBody>
          <a:bodyPr>
            <a:noAutofit/>
          </a:bodyPr>
          <a:lstStyle/>
          <a:p>
            <a:pPr marL="360000" indent="0" algn="just">
              <a:lnSpc>
                <a:spcPct val="100000"/>
              </a:lnSpc>
              <a:spcBef>
                <a:spcPts val="0"/>
              </a:spcBef>
              <a:buNone/>
            </a:pPr>
            <a:r>
              <a:rPr lang="fr-FR" sz="2000" dirty="0">
                <a:solidFill>
                  <a:srgbClr val="C00000"/>
                </a:solidFill>
                <a:latin typeface="Bahnschrift" pitchFamily="34" charset="0"/>
              </a:rPr>
              <a:t>LE PROJET SPORTIF FEDERAL FRRUGBY</a:t>
            </a:r>
          </a:p>
          <a:p>
            <a:pPr marL="0" indent="0" algn="just">
              <a:lnSpc>
                <a:spcPct val="100000"/>
              </a:lnSpc>
              <a:spcBef>
                <a:spcPts val="0"/>
              </a:spcBef>
              <a:buNone/>
            </a:pPr>
            <a:endParaRPr lang="fr-FR" sz="1200" dirty="0">
              <a:solidFill>
                <a:srgbClr val="C00000"/>
              </a:solidFill>
              <a:latin typeface="Bahnschrift" pitchFamily="34" charset="0"/>
            </a:endParaRPr>
          </a:p>
          <a:p>
            <a:pPr marL="0" indent="0" algn="just">
              <a:lnSpc>
                <a:spcPct val="100000"/>
              </a:lnSpc>
              <a:spcBef>
                <a:spcPts val="0"/>
              </a:spcBef>
              <a:buNone/>
            </a:pPr>
            <a:r>
              <a:rPr lang="fr-FR" sz="2000" dirty="0">
                <a:latin typeface="Bahnschrift" pitchFamily="34" charset="0"/>
              </a:rPr>
              <a:t>Par déclinaison des directives ministérielles, les quatre grands axes d’éligibilité détaillés de la Fédération Française de Rugby</a:t>
            </a:r>
          </a:p>
          <a:p>
            <a:pPr marL="0" indent="0" algn="just">
              <a:lnSpc>
                <a:spcPct val="100000"/>
              </a:lnSpc>
              <a:spcBef>
                <a:spcPts val="0"/>
              </a:spcBef>
              <a:buNone/>
            </a:pPr>
            <a:endParaRPr lang="fr-FR" sz="1200" dirty="0">
              <a:latin typeface="Bahnschrift" pitchFamily="34" charset="0"/>
            </a:endParaRPr>
          </a:p>
          <a:p>
            <a:pPr marL="360000" indent="0" algn="just">
              <a:lnSpc>
                <a:spcPct val="100000"/>
              </a:lnSpc>
              <a:spcBef>
                <a:spcPts val="0"/>
              </a:spcBef>
              <a:buNone/>
            </a:pPr>
            <a:r>
              <a:rPr lang="fr-FR" sz="2000" dirty="0">
                <a:latin typeface="Bahnschrift" pitchFamily="34" charset="0"/>
              </a:rPr>
              <a:t>4 - L’ACCESSION AU SPORT DE HAUT NIVEAU</a:t>
            </a:r>
          </a:p>
          <a:p>
            <a:pPr marL="360000" indent="0" algn="just">
              <a:lnSpc>
                <a:spcPct val="100000"/>
              </a:lnSpc>
              <a:spcBef>
                <a:spcPts val="0"/>
              </a:spcBef>
              <a:buNone/>
            </a:pPr>
            <a:r>
              <a:rPr lang="fr-FR" sz="2000" dirty="0">
                <a:latin typeface="Bahnschrift" pitchFamily="34" charset="0"/>
              </a:rPr>
              <a:t>     . Détection - accession territoriale</a:t>
            </a:r>
          </a:p>
          <a:p>
            <a:pPr marL="360000" indent="0" algn="just">
              <a:lnSpc>
                <a:spcPct val="100000"/>
              </a:lnSpc>
              <a:spcBef>
                <a:spcPts val="0"/>
              </a:spcBef>
              <a:buNone/>
            </a:pPr>
            <a:r>
              <a:rPr lang="fr-FR" sz="2000" dirty="0">
                <a:latin typeface="Bahnschrift" pitchFamily="34" charset="0"/>
              </a:rPr>
              <a:t>     . Perfectionnement – accession territoriale</a:t>
            </a:r>
          </a:p>
          <a:p>
            <a:pPr marL="360000" indent="0" algn="just">
              <a:lnSpc>
                <a:spcPct val="100000"/>
              </a:lnSpc>
              <a:spcBef>
                <a:spcPts val="0"/>
              </a:spcBef>
              <a:buNone/>
            </a:pPr>
            <a:r>
              <a:rPr lang="fr-FR" sz="2000" dirty="0">
                <a:latin typeface="Bahnschrift" pitchFamily="34" charset="0"/>
              </a:rPr>
              <a:t>     . Formations</a:t>
            </a:r>
          </a:p>
          <a:p>
            <a:pPr marL="360000" indent="0" algn="just">
              <a:lnSpc>
                <a:spcPct val="100000"/>
              </a:lnSpc>
              <a:spcBef>
                <a:spcPts val="0"/>
              </a:spcBef>
              <a:buNone/>
            </a:pPr>
            <a:r>
              <a:rPr lang="fr-FR" sz="2000" dirty="0">
                <a:latin typeface="Bahnschrift" pitchFamily="34" charset="0"/>
              </a:rPr>
              <a:t>     . Compétitions</a:t>
            </a:r>
          </a:p>
        </p:txBody>
      </p:sp>
    </p:spTree>
    <p:extLst>
      <p:ext uri="{BB962C8B-B14F-4D97-AF65-F5344CB8AC3E}">
        <p14:creationId xmlns:p14="http://schemas.microsoft.com/office/powerpoint/2010/main" val="35499859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495442" y="1114425"/>
            <a:ext cx="11201115" cy="5390341"/>
          </a:xfrm>
          <a:prstGeom prst="rect">
            <a:avLst/>
          </a:prstGeom>
          <a:noFill/>
          <a:ln w="9525">
            <a:noFill/>
            <a:miter lim="800000"/>
            <a:headEnd/>
            <a:tailEnd/>
          </a:ln>
          <a:effectLst/>
        </p:spPr>
      </p:pic>
      <p:sp>
        <p:nvSpPr>
          <p:cNvPr id="3" name="ZoneTexte 2">
            <a:extLst>
              <a:ext uri="{FF2B5EF4-FFF2-40B4-BE49-F238E27FC236}">
                <a16:creationId xmlns:a16="http://schemas.microsoft.com/office/drawing/2014/main" id="{27426D80-82B7-B8CD-9D64-EC089C36C8A3}"/>
              </a:ext>
            </a:extLst>
          </p:cNvPr>
          <p:cNvSpPr txBox="1"/>
          <p:nvPr/>
        </p:nvSpPr>
        <p:spPr>
          <a:xfrm>
            <a:off x="1720644" y="6581001"/>
            <a:ext cx="8996517" cy="276999"/>
          </a:xfrm>
          <a:prstGeom prst="rect">
            <a:avLst/>
          </a:prstGeom>
          <a:noFill/>
        </p:spPr>
        <p:txBody>
          <a:bodyPr wrap="square">
            <a:spAutoFit/>
          </a:bodyPr>
          <a:lstStyle/>
          <a:p>
            <a:pPr marL="540385" marR="180340" algn="just"/>
            <a:r>
              <a:rPr lang="fr-FR" sz="1200" u="sng" dirty="0">
                <a:solidFill>
                  <a:srgbClr val="0000CC"/>
                </a:solidFill>
                <a:effectLst/>
                <a:latin typeface="Bookman Old Style" panose="02050604050505020204" pitchFamily="18" charset="0"/>
                <a:ea typeface="Times New Roman" panose="02020603050405020304" pitchFamily="18" charset="0"/>
                <a:cs typeface="Bookman Old Style" panose="02050604050505020204" pitchFamily="18" charset="0"/>
                <a:hlinkClick r:id="rId4">
                  <a:extLst>
                    <a:ext uri="{A12FA001-AC4F-418D-AE19-62706E023703}">
                      <ahyp:hlinkClr xmlns:ahyp="http://schemas.microsoft.com/office/drawing/2018/hyperlinkcolor" xmlns="" val="tx"/>
                    </a:ext>
                  </a:extLst>
                </a:hlinkClick>
              </a:rPr>
              <a:t>https://padlet.com/mrollin7/les-essentiels-des-aides-financieres-pour-mon-club-ti58txoi5zum4vq3</a:t>
            </a:r>
            <a:endParaRPr lang="fr-FR" sz="1200" dirty="0">
              <a:solidFill>
                <a:srgbClr val="0000CC"/>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060636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6331" y="1825625"/>
            <a:ext cx="10817469" cy="4351338"/>
          </a:xfrm>
        </p:spPr>
        <p:txBody>
          <a:bodyPr>
            <a:normAutofit fontScale="92500" lnSpcReduction="20000"/>
          </a:bodyPr>
          <a:lstStyle/>
          <a:p>
            <a:endParaRPr lang="fr-FR" dirty="0"/>
          </a:p>
          <a:p>
            <a:endParaRPr lang="fr-FR" dirty="0"/>
          </a:p>
          <a:p>
            <a:endParaRPr lang="fr-FR" dirty="0"/>
          </a:p>
          <a:p>
            <a:pPr>
              <a:buNone/>
            </a:pPr>
            <a:endParaRPr lang="fr-FR" dirty="0"/>
          </a:p>
          <a:p>
            <a:pPr>
              <a:buNone/>
            </a:pPr>
            <a:endParaRPr lang="fr-FR" dirty="0"/>
          </a:p>
          <a:p>
            <a:pPr>
              <a:buNone/>
            </a:pPr>
            <a:endParaRPr lang="fr-FR" dirty="0"/>
          </a:p>
          <a:p>
            <a:pPr>
              <a:buNone/>
            </a:pPr>
            <a:endParaRPr lang="fr-FR" dirty="0"/>
          </a:p>
          <a:p>
            <a:pPr marL="0" indent="0">
              <a:lnSpc>
                <a:spcPct val="100000"/>
              </a:lnSpc>
              <a:spcBef>
                <a:spcPts val="0"/>
              </a:spcBef>
              <a:buNone/>
            </a:pPr>
            <a:endParaRPr lang="fr-FR" sz="2000" dirty="0">
              <a:solidFill>
                <a:schemeClr val="tx1">
                  <a:lumMod val="95000"/>
                  <a:lumOff val="5000"/>
                </a:schemeClr>
              </a:solidFill>
              <a:latin typeface="Trebuchet MS" pitchFamily="34" charset="0"/>
            </a:endParaRPr>
          </a:p>
          <a:p>
            <a:pPr marL="0" indent="0">
              <a:lnSpc>
                <a:spcPct val="100000"/>
              </a:lnSpc>
              <a:spcBef>
                <a:spcPts val="0"/>
              </a:spcBef>
              <a:buNone/>
            </a:pPr>
            <a:endParaRPr lang="fr-FR" sz="2000" dirty="0">
              <a:solidFill>
                <a:schemeClr val="tx1">
                  <a:lumMod val="95000"/>
                  <a:lumOff val="5000"/>
                </a:schemeClr>
              </a:solidFill>
              <a:latin typeface="Trebuchet MS" pitchFamily="34" charset="0"/>
            </a:endParaRPr>
          </a:p>
          <a:p>
            <a:pPr marL="0" indent="0">
              <a:lnSpc>
                <a:spcPct val="100000"/>
              </a:lnSpc>
              <a:spcBef>
                <a:spcPts val="0"/>
              </a:spcBef>
              <a:buNone/>
            </a:pPr>
            <a:endParaRPr lang="fr-FR" sz="2000" dirty="0">
              <a:solidFill>
                <a:srgbClr val="C00000"/>
              </a:solidFill>
              <a:latin typeface="Trebuchet MS" pitchFamily="34" charset="0"/>
            </a:endParaRPr>
          </a:p>
          <a:p>
            <a:pPr marL="0" indent="0">
              <a:lnSpc>
                <a:spcPct val="100000"/>
              </a:lnSpc>
              <a:spcBef>
                <a:spcPts val="0"/>
              </a:spcBef>
              <a:buNone/>
            </a:pPr>
            <a:r>
              <a:rPr lang="fr-FR" sz="2000" dirty="0">
                <a:solidFill>
                  <a:srgbClr val="C00000"/>
                </a:solidFill>
                <a:latin typeface="Trebuchet MS" pitchFamily="34" charset="0"/>
              </a:rPr>
              <a:t>Claude SOUTADE (Ligue Occitanie Rugby en charge de la formation des dirigeants)</a:t>
            </a:r>
          </a:p>
          <a:p>
            <a:pPr marL="0" indent="0">
              <a:lnSpc>
                <a:spcPct val="100000"/>
              </a:lnSpc>
              <a:spcBef>
                <a:spcPts val="0"/>
              </a:spcBef>
              <a:buNone/>
            </a:pPr>
            <a:r>
              <a:rPr lang="fr-FR" sz="2000" dirty="0">
                <a:solidFill>
                  <a:srgbClr val="C00000"/>
                </a:solidFill>
                <a:latin typeface="Trebuchet MS" pitchFamily="34" charset="0"/>
              </a:rPr>
              <a:t>Mail : c.soutade@occitanie-ffr.fr)</a:t>
            </a:r>
          </a:p>
        </p:txBody>
      </p:sp>
    </p:spTree>
    <p:extLst>
      <p:ext uri="{BB962C8B-B14F-4D97-AF65-F5344CB8AC3E}">
        <p14:creationId xmlns:p14="http://schemas.microsoft.com/office/powerpoint/2010/main" val="610250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971551" y="1055834"/>
            <a:ext cx="10596996" cy="838524"/>
          </a:xfrm>
        </p:spPr>
        <p:txBody>
          <a:bodyPr>
            <a:noAutofit/>
          </a:bodyPr>
          <a:lstStyle/>
          <a:p>
            <a:r>
              <a:rPr lang="fr-FR" sz="3200">
                <a:latin typeface="Bahnschrift" pitchFamily="34" charset="0"/>
              </a:rPr>
              <a:t>I - PREAMBULE</a:t>
            </a:r>
            <a:endParaRPr lang="fr-FR" sz="3200" dirty="0">
              <a:latin typeface="Bahnschrift" pitchFamily="34" charset="0"/>
            </a:endParaRPr>
          </a:p>
        </p:txBody>
      </p:sp>
      <p:sp>
        <p:nvSpPr>
          <p:cNvPr id="3" name="Espace réservé du contenu 2"/>
          <p:cNvSpPr>
            <a:spLocks noGrp="1"/>
          </p:cNvSpPr>
          <p:nvPr>
            <p:ph idx="1"/>
          </p:nvPr>
        </p:nvSpPr>
        <p:spPr>
          <a:xfrm>
            <a:off x="951973" y="1918397"/>
            <a:ext cx="10515600" cy="3883769"/>
          </a:xfrm>
        </p:spPr>
        <p:txBody>
          <a:bodyPr>
            <a:noAutofit/>
          </a:bodyPr>
          <a:lstStyle/>
          <a:p>
            <a:pPr marL="0" indent="0" algn="just">
              <a:lnSpc>
                <a:spcPct val="100000"/>
              </a:lnSpc>
              <a:spcBef>
                <a:spcPts val="0"/>
              </a:spcBef>
              <a:buNone/>
            </a:pPr>
            <a:endParaRPr lang="fr-FR" sz="2000">
              <a:latin typeface="Bahnschrift" pitchFamily="34" charset="0"/>
            </a:endParaRPr>
          </a:p>
          <a:p>
            <a:pPr marL="0" indent="0" algn="just">
              <a:lnSpc>
                <a:spcPct val="100000"/>
              </a:lnSpc>
              <a:spcBef>
                <a:spcPts val="0"/>
              </a:spcBef>
              <a:buNone/>
            </a:pPr>
            <a:r>
              <a:rPr lang="fr-FR" sz="2000">
                <a:latin typeface="Bahnschrift" pitchFamily="34" charset="0"/>
              </a:rPr>
              <a:t>Pour </a:t>
            </a:r>
            <a:r>
              <a:rPr lang="fr-FR" sz="2000" dirty="0">
                <a:latin typeface="Bahnschrift" pitchFamily="34" charset="0"/>
              </a:rPr>
              <a:t>réussir une demande de subvention publique, pour constituer un dossier complet et convaincant, pour augmenter les chances de voir votre club se faire confier de l’argent public il ne vous faudra négliger aucune étape.</a:t>
            </a:r>
          </a:p>
          <a:p>
            <a:pPr marL="0" indent="0" algn="just">
              <a:lnSpc>
                <a:spcPct val="100000"/>
              </a:lnSpc>
              <a:spcBef>
                <a:spcPts val="0"/>
              </a:spcBef>
              <a:buNone/>
            </a:pPr>
            <a:endParaRPr lang="fr-FR" sz="2000" dirty="0">
              <a:latin typeface="Bahnschrift" pitchFamily="34" charset="0"/>
            </a:endParaRPr>
          </a:p>
          <a:p>
            <a:pPr marL="0" indent="0" algn="just">
              <a:lnSpc>
                <a:spcPct val="100000"/>
              </a:lnSpc>
              <a:spcBef>
                <a:spcPts val="0"/>
              </a:spcBef>
              <a:buNone/>
            </a:pPr>
            <a:r>
              <a:rPr lang="fr-FR" sz="2000" dirty="0">
                <a:latin typeface="Bahnschrift" pitchFamily="34" charset="0"/>
              </a:rPr>
              <a:t>Nous allons revisiter les conditions dans lesquelles, le Fonds pour le Développement de la Vie Associative (FDVA 2) et l’Agence Nationale du Sport (ANS) attribuent des subventions aux associations sportives agréées.</a:t>
            </a:r>
            <a:r>
              <a:rPr lang="fr-FR" sz="2000" dirty="0">
                <a:solidFill>
                  <a:schemeClr val="dk1"/>
                </a:solidFill>
              </a:rPr>
              <a:t>                                           </a:t>
            </a:r>
            <a:endParaRPr lang="fr-FR" sz="2000" dirty="0">
              <a:latin typeface="Bahnschrift" pitchFamily="34" charset="0"/>
            </a:endParaRPr>
          </a:p>
          <a:p>
            <a:pPr marL="0" indent="0" algn="just">
              <a:lnSpc>
                <a:spcPct val="100000"/>
              </a:lnSpc>
              <a:spcBef>
                <a:spcPts val="0"/>
              </a:spcBef>
              <a:buNone/>
            </a:pPr>
            <a:endParaRPr lang="fr-FR" sz="2000" dirty="0">
              <a:latin typeface="Bahnschrift" pitchFamily="34" charset="0"/>
            </a:endParaRPr>
          </a:p>
          <a:p>
            <a:pPr>
              <a:buNone/>
            </a:pPr>
            <a:endParaRPr lang="fr-FR" sz="2000" dirty="0"/>
          </a:p>
          <a:p>
            <a:pPr>
              <a:buNone/>
            </a:pPr>
            <a:endParaRPr lang="fr-FR" sz="3200" dirty="0">
              <a:latin typeface="Bahnschrift" pitchFamily="34" charset="0"/>
            </a:endParaRPr>
          </a:p>
        </p:txBody>
      </p:sp>
      <p:sp>
        <p:nvSpPr>
          <p:cNvPr id="11" name="ZoneTexte 10">
            <a:extLst>
              <a:ext uri="{FF2B5EF4-FFF2-40B4-BE49-F238E27FC236}">
                <a16:creationId xmlns:a16="http://schemas.microsoft.com/office/drawing/2014/main" id="{F14D92E3-F778-08CF-7294-8247D45E8B52}"/>
              </a:ext>
            </a:extLst>
          </p:cNvPr>
          <p:cNvSpPr txBox="1"/>
          <p:nvPr/>
        </p:nvSpPr>
        <p:spPr>
          <a:xfrm>
            <a:off x="11671786" y="6288752"/>
            <a:ext cx="356226" cy="400110"/>
          </a:xfrm>
          <a:prstGeom prst="rect">
            <a:avLst/>
          </a:prstGeom>
          <a:noFill/>
        </p:spPr>
        <p:txBody>
          <a:bodyPr wrap="square" rtlCol="0">
            <a:spAutoFit/>
          </a:bodyPr>
          <a:lstStyle/>
          <a:p>
            <a:r>
              <a:rPr lang="fr-FR" sz="2000" dirty="0"/>
              <a:t>1</a:t>
            </a:r>
          </a:p>
        </p:txBody>
      </p:sp>
    </p:spTree>
    <p:extLst>
      <p:ext uri="{BB962C8B-B14F-4D97-AF65-F5344CB8AC3E}">
        <p14:creationId xmlns:p14="http://schemas.microsoft.com/office/powerpoint/2010/main" val="2506063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933450" y="992622"/>
            <a:ext cx="10086975" cy="838524"/>
          </a:xfrm>
        </p:spPr>
        <p:txBody>
          <a:bodyPr>
            <a:noAutofit/>
          </a:bodyPr>
          <a:lstStyle/>
          <a:p>
            <a:r>
              <a:rPr lang="fr-FR" sz="3200" dirty="0">
                <a:latin typeface="Bahnschrift" pitchFamily="34" charset="0"/>
              </a:rPr>
              <a:t>II - LES DIFFERENTES SOURCES DE FINANCEMENT</a:t>
            </a:r>
          </a:p>
        </p:txBody>
      </p:sp>
      <p:graphicFrame>
        <p:nvGraphicFramePr>
          <p:cNvPr id="6" name="Diagramme 5"/>
          <p:cNvGraphicFramePr/>
          <p:nvPr>
            <p:extLst>
              <p:ext uri="{D42A27DB-BD31-4B8C-83A1-F6EECF244321}">
                <p14:modId xmlns:p14="http://schemas.microsoft.com/office/powerpoint/2010/main" val="3541625559"/>
              </p:ext>
            </p:extLst>
          </p:nvPr>
        </p:nvGraphicFramePr>
        <p:xfrm>
          <a:off x="2466974" y="1857375"/>
          <a:ext cx="7350125" cy="42428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21FEC6F2-D759-EA9D-A8D3-BB4588C0E791}"/>
              </a:ext>
            </a:extLst>
          </p:cNvPr>
          <p:cNvSpPr/>
          <p:nvPr/>
        </p:nvSpPr>
        <p:spPr>
          <a:xfrm>
            <a:off x="11624805" y="6307894"/>
            <a:ext cx="325730" cy="400110"/>
          </a:xfrm>
          <a:prstGeom prst="rect">
            <a:avLst/>
          </a:prstGeom>
          <a:noFill/>
        </p:spPr>
        <p:txBody>
          <a:bodyPr wrap="none" lIns="91440" tIns="45720" rIns="91440" bIns="45720">
            <a:spAutoFit/>
          </a:bodyPr>
          <a:lstStyle/>
          <a:p>
            <a:pPr algn="ctr"/>
            <a:r>
              <a:rPr lang="fr-FR" sz="2000" b="1" cap="none" spc="0" dirty="0">
                <a:ln w="6600">
                  <a:solidFill>
                    <a:schemeClr val="accent2"/>
                  </a:solidFill>
                  <a:prstDash val="solid"/>
                </a:ln>
                <a:solidFill>
                  <a:schemeClr val="tx1">
                    <a:lumMod val="95000"/>
                    <a:lumOff val="5000"/>
                  </a:schemeClr>
                </a:solidFill>
                <a:effectLst>
                  <a:outerShdw dist="38100" dir="2700000" algn="tl" rotWithShape="0">
                    <a:schemeClr val="accent2"/>
                  </a:outerShdw>
                </a:effectLst>
                <a:latin typeface="Calibri" panose="020F0502020204030204" pitchFamily="34" charset="0"/>
                <a:ea typeface="Calibri" panose="020F0502020204030204" pitchFamily="34" charset="0"/>
                <a:cs typeface="Calibri" panose="020F0502020204030204" pitchFamily="34" charset="0"/>
              </a:rPr>
              <a:t>2</a:t>
            </a:r>
          </a:p>
        </p:txBody>
      </p:sp>
    </p:spTree>
    <p:extLst>
      <p:ext uri="{BB962C8B-B14F-4D97-AF65-F5344CB8AC3E}">
        <p14:creationId xmlns:p14="http://schemas.microsoft.com/office/powerpoint/2010/main" val="2506063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238250" y="897372"/>
            <a:ext cx="8239125" cy="838524"/>
          </a:xfrm>
        </p:spPr>
        <p:txBody>
          <a:bodyPr>
            <a:noAutofit/>
          </a:bodyPr>
          <a:lstStyle/>
          <a:p>
            <a:r>
              <a:rPr lang="fr-FR" sz="3200" dirty="0">
                <a:latin typeface="Bahnschrift" pitchFamily="34" charset="0"/>
              </a:rPr>
              <a:t>III - LES AIDES FINANCIERES PUBLIQUES</a:t>
            </a:r>
          </a:p>
        </p:txBody>
      </p:sp>
      <p:sp>
        <p:nvSpPr>
          <p:cNvPr id="3" name="Espace réservé du contenu 2"/>
          <p:cNvSpPr>
            <a:spLocks noGrp="1"/>
          </p:cNvSpPr>
          <p:nvPr>
            <p:ph idx="1"/>
          </p:nvPr>
        </p:nvSpPr>
        <p:spPr>
          <a:xfrm>
            <a:off x="996667" y="1877657"/>
            <a:ext cx="10515600" cy="3883769"/>
          </a:xfrm>
        </p:spPr>
        <p:txBody>
          <a:bodyPr>
            <a:noAutofit/>
          </a:bodyPr>
          <a:lstStyle/>
          <a:p>
            <a:pPr>
              <a:buNone/>
            </a:pPr>
            <a:r>
              <a:rPr lang="fr-FR" sz="2000" dirty="0">
                <a:latin typeface="Trebuchet MS" pitchFamily="34" charset="0"/>
              </a:rPr>
              <a:t>    </a:t>
            </a:r>
            <a:endParaRPr lang="fr-FR" sz="3200" dirty="0">
              <a:latin typeface="Bahnschrift" pitchFamily="34" charset="0"/>
            </a:endParaRPr>
          </a:p>
        </p:txBody>
      </p:sp>
      <p:graphicFrame>
        <p:nvGraphicFramePr>
          <p:cNvPr id="5" name="Diagramme 4"/>
          <p:cNvGraphicFramePr/>
          <p:nvPr/>
        </p:nvGraphicFramePr>
        <p:xfrm>
          <a:off x="1152525" y="1647824"/>
          <a:ext cx="9810750" cy="4829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E58799B9-EFB1-5E07-F5F8-0904C0F00FA9}"/>
              </a:ext>
            </a:extLst>
          </p:cNvPr>
          <p:cNvSpPr/>
          <p:nvPr/>
        </p:nvSpPr>
        <p:spPr>
          <a:xfrm>
            <a:off x="11631217" y="6307894"/>
            <a:ext cx="312906" cy="400110"/>
          </a:xfrm>
          <a:prstGeom prst="rect">
            <a:avLst/>
          </a:prstGeom>
          <a:noFill/>
        </p:spPr>
        <p:txBody>
          <a:bodyPr wrap="none" lIns="91440" tIns="45720" rIns="91440" bIns="45720">
            <a:spAutoFit/>
          </a:bodyPr>
          <a:lstStyle/>
          <a:p>
            <a:pPr algn="ctr"/>
            <a:r>
              <a:rPr lang="fr-FR" sz="2000" b="1" cap="none" spc="0" dirty="0">
                <a:ln w="6600">
                  <a:solidFill>
                    <a:schemeClr val="accent2"/>
                  </a:solidFill>
                  <a:prstDash val="solid"/>
                </a:ln>
                <a:solidFill>
                  <a:schemeClr val="tx1">
                    <a:lumMod val="95000"/>
                    <a:lumOff val="5000"/>
                  </a:schemeClr>
                </a:solidFill>
                <a:effectLst>
                  <a:outerShdw dist="38100" dir="2700000" algn="tl" rotWithShape="0">
                    <a:schemeClr val="accent2"/>
                  </a:outerShdw>
                </a:effectLst>
                <a:latin typeface="Calibri" panose="020F0502020204030204" pitchFamily="34" charset="0"/>
                <a:ea typeface="Calibri" panose="020F0502020204030204" pitchFamily="34" charset="0"/>
                <a:cs typeface="Calibri" panose="020F0502020204030204" pitchFamily="34" charset="0"/>
              </a:rPr>
              <a:t>3</a:t>
            </a:r>
          </a:p>
        </p:txBody>
      </p:sp>
    </p:spTree>
    <p:extLst>
      <p:ext uri="{BB962C8B-B14F-4D97-AF65-F5344CB8AC3E}">
        <p14:creationId xmlns:p14="http://schemas.microsoft.com/office/powerpoint/2010/main" val="2506063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257300" y="1106922"/>
            <a:ext cx="8239125" cy="838524"/>
          </a:xfrm>
        </p:spPr>
        <p:txBody>
          <a:bodyPr>
            <a:noAutofit/>
          </a:bodyPr>
          <a:lstStyle/>
          <a:p>
            <a:r>
              <a:rPr lang="fr-FR" sz="3200" dirty="0">
                <a:latin typeface="Bahnschrift" pitchFamily="34" charset="0"/>
              </a:rPr>
              <a:t>IV - CHIFFRES CLES DU FINANCEMENT</a:t>
            </a:r>
          </a:p>
        </p:txBody>
      </p:sp>
      <p:sp>
        <p:nvSpPr>
          <p:cNvPr id="3" name="Espace réservé du contenu 2"/>
          <p:cNvSpPr>
            <a:spLocks noGrp="1"/>
          </p:cNvSpPr>
          <p:nvPr>
            <p:ph idx="1"/>
          </p:nvPr>
        </p:nvSpPr>
        <p:spPr>
          <a:xfrm>
            <a:off x="996667" y="1877657"/>
            <a:ext cx="10515600" cy="3883769"/>
          </a:xfrm>
        </p:spPr>
        <p:txBody>
          <a:bodyPr>
            <a:noAutofit/>
          </a:bodyPr>
          <a:lstStyle/>
          <a:p>
            <a:pPr>
              <a:buNone/>
            </a:pPr>
            <a:r>
              <a:rPr lang="fr-FR" sz="2000" dirty="0">
                <a:latin typeface="Trebuchet MS" pitchFamily="34" charset="0"/>
              </a:rPr>
              <a:t>    </a:t>
            </a:r>
            <a:endParaRPr lang="fr-FR" sz="3200" dirty="0">
              <a:latin typeface="Bahnschrift" pitchFamily="34" charset="0"/>
            </a:endParaRPr>
          </a:p>
        </p:txBody>
      </p:sp>
      <p:pic>
        <p:nvPicPr>
          <p:cNvPr id="4" name="Image 3" descr="IMG Chiffres clé du financement.png"/>
          <p:cNvPicPr>
            <a:picLocks noChangeAspect="1"/>
          </p:cNvPicPr>
          <p:nvPr/>
        </p:nvPicPr>
        <p:blipFill>
          <a:blip r:embed="rId3"/>
          <a:stretch>
            <a:fillRect/>
          </a:stretch>
        </p:blipFill>
        <p:spPr>
          <a:xfrm>
            <a:off x="2117781" y="1805937"/>
            <a:ext cx="8063688" cy="3899538"/>
          </a:xfrm>
          <a:prstGeom prst="rect">
            <a:avLst/>
          </a:prstGeom>
        </p:spPr>
      </p:pic>
      <p:sp>
        <p:nvSpPr>
          <p:cNvPr id="5" name="Rectangle 4">
            <a:extLst>
              <a:ext uri="{FF2B5EF4-FFF2-40B4-BE49-F238E27FC236}">
                <a16:creationId xmlns:a16="http://schemas.microsoft.com/office/drawing/2014/main" id="{7545E7F6-94F2-04E1-044B-EE82097796E2}"/>
              </a:ext>
            </a:extLst>
          </p:cNvPr>
          <p:cNvSpPr/>
          <p:nvPr/>
        </p:nvSpPr>
        <p:spPr>
          <a:xfrm>
            <a:off x="11630415" y="6307894"/>
            <a:ext cx="314510" cy="400110"/>
          </a:xfrm>
          <a:prstGeom prst="rect">
            <a:avLst/>
          </a:prstGeom>
          <a:noFill/>
        </p:spPr>
        <p:txBody>
          <a:bodyPr wrap="none" lIns="91440" tIns="45720" rIns="91440" bIns="45720">
            <a:spAutoFit/>
          </a:bodyPr>
          <a:lstStyle/>
          <a:p>
            <a:pPr algn="ctr"/>
            <a:r>
              <a:rPr lang="fr-FR" sz="2000" b="1" cap="none" spc="0" dirty="0">
                <a:ln w="6600">
                  <a:solidFill>
                    <a:schemeClr val="accent2"/>
                  </a:solidFill>
                  <a:prstDash val="solid"/>
                </a:ln>
                <a:solidFill>
                  <a:schemeClr val="tx1">
                    <a:lumMod val="95000"/>
                    <a:lumOff val="5000"/>
                  </a:schemeClr>
                </a:solidFill>
                <a:effectLst>
                  <a:outerShdw dist="38100" dir="2700000" algn="tl" rotWithShape="0">
                    <a:schemeClr val="accent2"/>
                  </a:outerShdw>
                </a:effectLst>
                <a:latin typeface="Calibri" panose="020F0502020204030204" pitchFamily="34" charset="0"/>
                <a:ea typeface="Calibri" panose="020F0502020204030204" pitchFamily="34" charset="0"/>
                <a:cs typeface="Calibri" panose="020F0502020204030204" pitchFamily="34" charset="0"/>
              </a:rPr>
              <a:t>4</a:t>
            </a:r>
          </a:p>
        </p:txBody>
      </p:sp>
    </p:spTree>
    <p:extLst>
      <p:ext uri="{BB962C8B-B14F-4D97-AF65-F5344CB8AC3E}">
        <p14:creationId xmlns:p14="http://schemas.microsoft.com/office/powerpoint/2010/main" val="2506063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951059"/>
            <a:ext cx="10889673" cy="838524"/>
          </a:xfrm>
        </p:spPr>
        <p:txBody>
          <a:bodyPr>
            <a:noAutofit/>
          </a:bodyPr>
          <a:lstStyle/>
          <a:p>
            <a:r>
              <a:rPr lang="fr-FR" sz="3200" dirty="0">
                <a:solidFill>
                  <a:schemeClr val="tx1">
                    <a:lumMod val="95000"/>
                    <a:lumOff val="5000"/>
                  </a:schemeClr>
                </a:solidFill>
                <a:latin typeface="Bahnschrift" pitchFamily="34" charset="0"/>
              </a:rPr>
              <a:t>V - LE COMPTE ASSO</a:t>
            </a:r>
          </a:p>
        </p:txBody>
      </p:sp>
      <p:sp>
        <p:nvSpPr>
          <p:cNvPr id="3" name="Espace réservé du contenu 2"/>
          <p:cNvSpPr>
            <a:spLocks noGrp="1"/>
          </p:cNvSpPr>
          <p:nvPr>
            <p:ph idx="1"/>
          </p:nvPr>
        </p:nvSpPr>
        <p:spPr>
          <a:xfrm>
            <a:off x="934389" y="1881320"/>
            <a:ext cx="10515600" cy="3883769"/>
          </a:xfrm>
        </p:spPr>
        <p:txBody>
          <a:bodyPr>
            <a:noAutofit/>
          </a:bodyPr>
          <a:lstStyle/>
          <a:p>
            <a:pPr marL="0" indent="0">
              <a:lnSpc>
                <a:spcPct val="100000"/>
              </a:lnSpc>
              <a:spcBef>
                <a:spcPts val="0"/>
              </a:spcBef>
              <a:buNone/>
            </a:pPr>
            <a:endParaRPr lang="fr-FR" sz="2000" dirty="0">
              <a:latin typeface="Bahnschrift" pitchFamily="34" charset="0"/>
            </a:endParaRPr>
          </a:p>
          <a:p>
            <a:pPr marL="0" indent="0">
              <a:lnSpc>
                <a:spcPct val="100000"/>
              </a:lnSpc>
              <a:spcBef>
                <a:spcPts val="0"/>
              </a:spcBef>
              <a:buNone/>
            </a:pPr>
            <a:r>
              <a:rPr lang="fr-FR" sz="2000" dirty="0">
                <a:latin typeface="Bahnschrift" pitchFamily="34" charset="0"/>
              </a:rPr>
              <a:t>Pour effectuer une </a:t>
            </a:r>
            <a:r>
              <a:rPr lang="fr-FR" sz="2000" b="1" dirty="0">
                <a:latin typeface="Bahnschrift" pitchFamily="34" charset="0"/>
              </a:rPr>
              <a:t>demande de subvention</a:t>
            </a:r>
            <a:r>
              <a:rPr lang="fr-FR" sz="2000" dirty="0">
                <a:latin typeface="Bahnschrift" pitchFamily="34" charset="0"/>
              </a:rPr>
              <a:t>, votre association sportive doit :</a:t>
            </a:r>
          </a:p>
          <a:p>
            <a:pPr marL="360000" lvl="0" indent="0" algn="just" fontAlgn="base">
              <a:lnSpc>
                <a:spcPct val="100000"/>
              </a:lnSpc>
              <a:spcBef>
                <a:spcPts val="0"/>
              </a:spcBef>
              <a:buNone/>
            </a:pPr>
            <a:r>
              <a:rPr lang="fr-FR" sz="2000" dirty="0">
                <a:latin typeface="Bahnschrift" pitchFamily="34" charset="0"/>
              </a:rPr>
              <a:t>- Être  </a:t>
            </a:r>
            <a:r>
              <a:rPr lang="fr-FR" sz="2000" b="1" dirty="0">
                <a:latin typeface="Bahnschrift" pitchFamily="34" charset="0"/>
              </a:rPr>
              <a:t>déclarée en préfecture </a:t>
            </a:r>
            <a:r>
              <a:rPr lang="fr-FR" sz="2000" i="1" dirty="0">
                <a:latin typeface="Bahnschrift" pitchFamily="34" charset="0"/>
              </a:rPr>
              <a:t>(chaque association est identifiée par numéro « RNA » débutant par « W » et composé de 9 chiffres). </a:t>
            </a:r>
            <a:endParaRPr lang="fr-FR" sz="2000" dirty="0">
              <a:latin typeface="Bahnschrift" pitchFamily="34" charset="0"/>
            </a:endParaRPr>
          </a:p>
          <a:p>
            <a:pPr marL="360000" lvl="0" indent="0" fontAlgn="base">
              <a:lnSpc>
                <a:spcPct val="100000"/>
              </a:lnSpc>
              <a:spcBef>
                <a:spcPts val="0"/>
              </a:spcBef>
              <a:buNone/>
            </a:pPr>
            <a:r>
              <a:rPr lang="fr-FR" sz="2000" dirty="0">
                <a:latin typeface="Bahnschrift" pitchFamily="34" charset="0"/>
              </a:rPr>
              <a:t>- Avoir un </a:t>
            </a:r>
            <a:r>
              <a:rPr lang="fr-FR" sz="2000" b="1" dirty="0">
                <a:latin typeface="Bahnschrift" pitchFamily="34" charset="0"/>
              </a:rPr>
              <a:t>numéro SIRET d’association</a:t>
            </a:r>
            <a:r>
              <a:rPr lang="fr-FR" sz="2000" dirty="0">
                <a:latin typeface="Bahnschrift" pitchFamily="34" charset="0"/>
              </a:rPr>
              <a:t> (Répertoire SIRENE de l’INSEE)</a:t>
            </a:r>
          </a:p>
          <a:p>
            <a:pPr marL="0" indent="0">
              <a:lnSpc>
                <a:spcPct val="100000"/>
              </a:lnSpc>
              <a:spcBef>
                <a:spcPts val="0"/>
              </a:spcBef>
              <a:buNone/>
            </a:pPr>
            <a:r>
              <a:rPr lang="fr-FR" sz="2000" dirty="0">
                <a:latin typeface="Bahnschrift" pitchFamily="34" charset="0"/>
              </a:rPr>
              <a:t> </a:t>
            </a:r>
          </a:p>
          <a:p>
            <a:pPr marL="0" indent="0" algn="just">
              <a:lnSpc>
                <a:spcPct val="100000"/>
              </a:lnSpc>
              <a:spcBef>
                <a:spcPts val="0"/>
              </a:spcBef>
              <a:buNone/>
            </a:pPr>
            <a:r>
              <a:rPr lang="fr-FR" sz="2000" dirty="0">
                <a:latin typeface="Bahnschrift" pitchFamily="34" charset="0"/>
              </a:rPr>
              <a:t>Ces deux références constituent vos identifiants dans vos relations avec les services administratifs (ServicePublic.fr et Le compte </a:t>
            </a:r>
            <a:r>
              <a:rPr lang="fr-FR" sz="2000" dirty="0" err="1">
                <a:latin typeface="Bahnschrift" pitchFamily="34" charset="0"/>
              </a:rPr>
              <a:t>Asso</a:t>
            </a:r>
            <a:r>
              <a:rPr lang="fr-FR" sz="2000" dirty="0">
                <a:latin typeface="Bahnschrift" pitchFamily="34" charset="0"/>
              </a:rPr>
              <a:t>).</a:t>
            </a:r>
          </a:p>
          <a:p>
            <a:pPr marL="360000" indent="0">
              <a:lnSpc>
                <a:spcPct val="100000"/>
              </a:lnSpc>
              <a:spcBef>
                <a:spcPts val="0"/>
              </a:spcBef>
              <a:buNone/>
            </a:pPr>
            <a:endParaRPr lang="fr-FR" sz="2000" dirty="0">
              <a:latin typeface="Bahnschrift" pitchFamily="34" charset="0"/>
            </a:endParaRPr>
          </a:p>
          <a:p>
            <a:pPr marL="360000" indent="0" algn="ctr">
              <a:lnSpc>
                <a:spcPct val="100000"/>
              </a:lnSpc>
              <a:spcBef>
                <a:spcPts val="0"/>
              </a:spcBef>
              <a:buNone/>
            </a:pPr>
            <a:r>
              <a:rPr lang="fr-FR" sz="2000" dirty="0">
                <a:latin typeface="Bahnschrift" pitchFamily="34" charset="0"/>
              </a:rPr>
              <a:t>Pour cela, vous devez créer votre </a:t>
            </a:r>
            <a:r>
              <a:rPr lang="fr-FR" sz="2000" b="1" dirty="0">
                <a:latin typeface="Bahnschrift" pitchFamily="34" charset="0"/>
              </a:rPr>
              <a:t>COMPTE ASSO</a:t>
            </a:r>
            <a:r>
              <a:rPr lang="fr-FR" sz="2000" dirty="0">
                <a:latin typeface="Bahnschrift" pitchFamily="34" charset="0"/>
              </a:rPr>
              <a:t> ?</a:t>
            </a:r>
          </a:p>
          <a:p>
            <a:pPr marL="360000" indent="0" algn="ctr">
              <a:lnSpc>
                <a:spcPct val="100000"/>
              </a:lnSpc>
              <a:spcBef>
                <a:spcPts val="0"/>
              </a:spcBef>
              <a:buNone/>
            </a:pPr>
            <a:r>
              <a:rPr lang="fr-FR" sz="2000" u="sng" dirty="0">
                <a:latin typeface="Bahnschrift" pitchFamily="34" charset="0"/>
                <a:hlinkClick r:id="rId3"/>
              </a:rPr>
              <a:t>https://lecompteasso.association.gouv.fr/</a:t>
            </a:r>
            <a:endParaRPr lang="fr-FR" sz="2000" dirty="0">
              <a:latin typeface="Bahnschrift" pitchFamily="34" charset="0"/>
            </a:endParaRPr>
          </a:p>
          <a:p>
            <a:pPr marL="0" indent="0" algn="just">
              <a:lnSpc>
                <a:spcPct val="100000"/>
              </a:lnSpc>
              <a:spcBef>
                <a:spcPts val="0"/>
              </a:spcBef>
              <a:buNone/>
            </a:pPr>
            <a:endParaRPr lang="fr-FR" sz="2000" dirty="0">
              <a:latin typeface="Bahnschrift" pitchFamily="34" charset="0"/>
            </a:endParaRPr>
          </a:p>
        </p:txBody>
      </p:sp>
      <p:sp>
        <p:nvSpPr>
          <p:cNvPr id="6" name="ZoneTexte 5">
            <a:extLst>
              <a:ext uri="{FF2B5EF4-FFF2-40B4-BE49-F238E27FC236}">
                <a16:creationId xmlns:a16="http://schemas.microsoft.com/office/drawing/2014/main" id="{2CD62DF9-6211-663B-4597-CA96AD385ED0}"/>
              </a:ext>
            </a:extLst>
          </p:cNvPr>
          <p:cNvSpPr txBox="1"/>
          <p:nvPr/>
        </p:nvSpPr>
        <p:spPr>
          <a:xfrm flipH="1">
            <a:off x="11690555" y="6308900"/>
            <a:ext cx="393290"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noProof="0" dirty="0">
                <a:ln w="6600">
                  <a:solidFill>
                    <a:srgbClr val="ED7D31"/>
                  </a:solidFill>
                  <a:prstDash val="solid"/>
                </a:ln>
                <a:solidFill>
                  <a:schemeClr val="tx1">
                    <a:lumMod val="95000"/>
                    <a:lumOff val="5000"/>
                  </a:schemeClr>
                </a:solidFill>
                <a:effectLst>
                  <a:outerShdw dist="38100" dir="2700000" algn="tl" rotWithShape="0">
                    <a:srgbClr val="ED7D31"/>
                  </a:outerShdw>
                </a:effectLst>
                <a:uLnTx/>
                <a:uFillTx/>
                <a:latin typeface="Calibri" panose="020F0502020204030204" pitchFamily="34" charset="0"/>
                <a:ea typeface="Calibri" panose="020F0502020204030204" pitchFamily="34" charset="0"/>
                <a:cs typeface="Calibri" panose="020F0502020204030204" pitchFamily="34" charset="0"/>
              </a:rPr>
              <a:t>5</a:t>
            </a:r>
          </a:p>
        </p:txBody>
      </p:sp>
    </p:spTree>
    <p:extLst>
      <p:ext uri="{BB962C8B-B14F-4D97-AF65-F5344CB8AC3E}">
        <p14:creationId xmlns:p14="http://schemas.microsoft.com/office/powerpoint/2010/main" val="2506063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951059"/>
            <a:ext cx="10889673" cy="838524"/>
          </a:xfrm>
        </p:spPr>
        <p:txBody>
          <a:bodyPr>
            <a:noAutofit/>
          </a:bodyPr>
          <a:lstStyle/>
          <a:p>
            <a:r>
              <a:rPr lang="fr-FR" sz="3200" dirty="0">
                <a:solidFill>
                  <a:schemeClr val="tx1">
                    <a:lumMod val="95000"/>
                    <a:lumOff val="5000"/>
                  </a:schemeClr>
                </a:solidFill>
                <a:latin typeface="Bahnschrift" pitchFamily="34" charset="0"/>
              </a:rPr>
              <a:t>VI – L’INTERÊT GENERAL</a:t>
            </a:r>
          </a:p>
        </p:txBody>
      </p:sp>
      <p:sp>
        <p:nvSpPr>
          <p:cNvPr id="3" name="Espace réservé du contenu 2"/>
          <p:cNvSpPr>
            <a:spLocks noGrp="1"/>
          </p:cNvSpPr>
          <p:nvPr>
            <p:ph idx="1"/>
          </p:nvPr>
        </p:nvSpPr>
        <p:spPr>
          <a:xfrm>
            <a:off x="934389" y="1881320"/>
            <a:ext cx="10515600" cy="3883769"/>
          </a:xfrm>
        </p:spPr>
        <p:txBody>
          <a:bodyPr>
            <a:noAutofit/>
          </a:bodyPr>
          <a:lstStyle/>
          <a:p>
            <a:pPr marL="0" indent="0" algn="just">
              <a:lnSpc>
                <a:spcPct val="100000"/>
              </a:lnSpc>
              <a:spcBef>
                <a:spcPts val="0"/>
              </a:spcBef>
              <a:buNone/>
            </a:pPr>
            <a:endParaRPr lang="fr-FR" sz="2000" dirty="0">
              <a:latin typeface="Bahnschrift" pitchFamily="34" charset="0"/>
            </a:endParaRPr>
          </a:p>
          <a:p>
            <a:pPr marL="0" indent="0" algn="just">
              <a:lnSpc>
                <a:spcPct val="100000"/>
              </a:lnSpc>
              <a:spcBef>
                <a:spcPts val="0"/>
              </a:spcBef>
              <a:buNone/>
            </a:pPr>
            <a:r>
              <a:rPr lang="fr-FR" sz="2000" b="1" dirty="0">
                <a:latin typeface="Bahnschrift" pitchFamily="34" charset="0"/>
              </a:rPr>
              <a:t>L’intérêt général</a:t>
            </a:r>
            <a:r>
              <a:rPr lang="fr-FR" sz="2000" dirty="0">
                <a:latin typeface="Bahnschrift" pitchFamily="34" charset="0"/>
              </a:rPr>
              <a:t> est une notion fondamentale qui se révèle indispensable pour l’attribution d’une subvention publique.</a:t>
            </a:r>
          </a:p>
          <a:p>
            <a:pPr marL="0" indent="0" algn="just">
              <a:lnSpc>
                <a:spcPct val="100000"/>
              </a:lnSpc>
              <a:spcBef>
                <a:spcPts val="0"/>
              </a:spcBef>
              <a:buNone/>
            </a:pPr>
            <a:endParaRPr lang="fr-FR" sz="2000" dirty="0">
              <a:latin typeface="Bahnschrift" pitchFamily="34" charset="0"/>
            </a:endParaRPr>
          </a:p>
          <a:p>
            <a:pPr marL="0" indent="0" algn="just">
              <a:lnSpc>
                <a:spcPct val="100000"/>
              </a:lnSpc>
              <a:spcBef>
                <a:spcPts val="0"/>
              </a:spcBef>
              <a:buNone/>
            </a:pPr>
            <a:r>
              <a:rPr lang="fr-FR" sz="2000" dirty="0">
                <a:latin typeface="Bahnschrift" pitchFamily="34" charset="0"/>
              </a:rPr>
              <a:t>Votre projet associatif doit être un </a:t>
            </a:r>
            <a:r>
              <a:rPr lang="fr-FR" sz="2000" b="1" dirty="0">
                <a:solidFill>
                  <a:srgbClr val="C00000"/>
                </a:solidFill>
                <a:latin typeface="Bahnschrift" pitchFamily="34" charset="0"/>
              </a:rPr>
              <a:t>PROJET d’INTERÊT GENERAL</a:t>
            </a:r>
            <a:r>
              <a:rPr lang="fr-FR" sz="2000" dirty="0">
                <a:latin typeface="Bahnschrift" pitchFamily="34" charset="0"/>
              </a:rPr>
              <a:t>, conçu et réalisé par votre association sportive.</a:t>
            </a:r>
          </a:p>
          <a:p>
            <a:pPr marL="0" indent="0" algn="just">
              <a:lnSpc>
                <a:spcPct val="100000"/>
              </a:lnSpc>
              <a:spcBef>
                <a:spcPts val="0"/>
              </a:spcBef>
              <a:buNone/>
            </a:pPr>
            <a:endParaRPr lang="fr-FR" sz="2000" dirty="0">
              <a:latin typeface="Bahnschrift" pitchFamily="34" charset="0"/>
            </a:endParaRPr>
          </a:p>
        </p:txBody>
      </p:sp>
      <p:sp>
        <p:nvSpPr>
          <p:cNvPr id="6" name="Rectangle 5">
            <a:extLst>
              <a:ext uri="{FF2B5EF4-FFF2-40B4-BE49-F238E27FC236}">
                <a16:creationId xmlns:a16="http://schemas.microsoft.com/office/drawing/2014/main" id="{93E2FB92-5B21-F6D0-D38A-03F8673AA00D}"/>
              </a:ext>
            </a:extLst>
          </p:cNvPr>
          <p:cNvSpPr/>
          <p:nvPr/>
        </p:nvSpPr>
        <p:spPr>
          <a:xfrm>
            <a:off x="11729942" y="6320135"/>
            <a:ext cx="314510" cy="400110"/>
          </a:xfrm>
          <a:prstGeom prst="rect">
            <a:avLst/>
          </a:prstGeom>
          <a:noFill/>
        </p:spPr>
        <p:txBody>
          <a:bodyPr wrap="none" lIns="91440" tIns="45720" rIns="91440" bIns="45720">
            <a:spAutoFit/>
          </a:bodyPr>
          <a:lstStyle/>
          <a:p>
            <a:pPr algn="ctr"/>
            <a:r>
              <a:rPr lang="fr-FR" sz="2000" b="0" cap="none" spc="0" dirty="0">
                <a:ln w="0"/>
                <a:solidFill>
                  <a:schemeClr val="tx1">
                    <a:lumMod val="95000"/>
                    <a:lumOff val="5000"/>
                  </a:schemeClr>
                </a:solidFill>
                <a:effectLst>
                  <a:outerShdw blurRad="38100" dist="19050" dir="2700000" algn="tl" rotWithShape="0">
                    <a:schemeClr val="dk1">
                      <a:alpha val="40000"/>
                    </a:schemeClr>
                  </a:outerShdw>
                </a:effectLst>
              </a:rPr>
              <a:t>6</a:t>
            </a:r>
          </a:p>
        </p:txBody>
      </p:sp>
    </p:spTree>
    <p:extLst>
      <p:ext uri="{BB962C8B-B14F-4D97-AF65-F5344CB8AC3E}">
        <p14:creationId xmlns:p14="http://schemas.microsoft.com/office/powerpoint/2010/main" val="250606369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1511</Words>
  <Application>Microsoft Office PowerPoint</Application>
  <PresentationFormat>Grand écran</PresentationFormat>
  <Paragraphs>311</Paragraphs>
  <Slides>33</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33</vt:i4>
      </vt:variant>
    </vt:vector>
  </HeadingPairs>
  <TitlesOfParts>
    <vt:vector size="42" baseType="lpstr">
      <vt:lpstr>Arial</vt:lpstr>
      <vt:lpstr>Bahnschrift</vt:lpstr>
      <vt:lpstr>Berlin Sans FB Demi</vt:lpstr>
      <vt:lpstr>Bookman Old Style</vt:lpstr>
      <vt:lpstr>Calibri</vt:lpstr>
      <vt:lpstr>Calibri Light</vt:lpstr>
      <vt:lpstr>Times New Roman</vt:lpstr>
      <vt:lpstr>Trebuchet MS</vt:lpstr>
      <vt:lpstr>Thème Office</vt:lpstr>
      <vt:lpstr>Présentation PowerPoint</vt:lpstr>
      <vt:lpstr>Présentation PowerPoint</vt:lpstr>
      <vt:lpstr>SOMMAIRE</vt:lpstr>
      <vt:lpstr>I - PREAMBULE</vt:lpstr>
      <vt:lpstr>II - LES DIFFERENTES SOURCES DE FINANCEMENT</vt:lpstr>
      <vt:lpstr>III - LES AIDES FINANCIERES PUBLIQUES</vt:lpstr>
      <vt:lpstr>IV - CHIFFRES CLES DU FINANCEMENT</vt:lpstr>
      <vt:lpstr>V - LE COMPTE ASSO</vt:lpstr>
      <vt:lpstr>VI – L’INTERÊT GENERAL</vt:lpstr>
      <vt:lpstr>VII - LE PROJET ASSOCIATIF</vt:lpstr>
      <vt:lpstr>VII - LE PROJET ASSOCIATIF</vt:lpstr>
      <vt:lpstr>VIII - QUELLES SONT LES CONDITIONS D’ATTRIBUTION ?</vt:lpstr>
      <vt:lpstr>IX - VOTRE PROJET EST-IL ELIGIBLE ET/OU FINANCABLE ?</vt:lpstr>
      <vt:lpstr>X - LA DEMARCHE DE LA RESPONSABILITE SOCIETALE DES ORGANISATIONS (RSO)</vt:lpstr>
      <vt:lpstr>Présentation PowerPoint</vt:lpstr>
      <vt:lpstr>Présentation PowerPoint</vt:lpstr>
      <vt:lpstr>XI - LA DEMANDE DE SUBVENTION PUBLIQUE</vt:lpstr>
      <vt:lpstr>XI - LA DEMANDE DE SUBVENTION PUBLIQUE</vt:lpstr>
      <vt:lpstr>XI - LA DEMANDE DE SUBVENTION PUBLIQUE</vt:lpstr>
      <vt:lpstr>FAIRE UNE DEMANDE DE SUBVENTION</vt:lpstr>
      <vt:lpstr>XII - LES FINANCEURS PUBLICS</vt:lpstr>
      <vt:lpstr>XII - LES FINANCEURS PUBLICS</vt:lpstr>
      <vt:lpstr>XII - LES FINANCEURS PUBLICS</vt:lpstr>
      <vt:lpstr>XII - LES FINANCEURS PUBLICS</vt:lpstr>
      <vt:lpstr>XIII - LE FONDS POUR LE DEVELOPPEMENT DE LA VIE ASSOCIATIVE (FDVA 2)</vt:lpstr>
      <vt:lpstr>XIV - L’AGENCE NATIONALE DU SPORT (ANS)</vt:lpstr>
      <vt:lpstr>L’AGENCE NATIONALE DU SPORT (ANS)</vt:lpstr>
      <vt:lpstr>L’AGENCE NATIONALE DU SPORT (ANS)</vt:lpstr>
      <vt:lpstr>L’AGENCE NATIONALE DU SPORT (ANS)</vt:lpstr>
      <vt:lpstr>L’AGENCE NATIONALE DU SPORT (ANS)</vt:lpstr>
      <vt:lpstr>L’AGENCE NATIONALE DU SPORT (ANS)</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COM FIXE</dc:creator>
  <cp:lastModifiedBy>LUCIE WATTEZ - LIGUE OCCITANIE RUGBY</cp:lastModifiedBy>
  <cp:revision>213</cp:revision>
  <dcterms:created xsi:type="dcterms:W3CDTF">2023-03-23T15:53:43Z</dcterms:created>
  <dcterms:modified xsi:type="dcterms:W3CDTF">2026-02-24T09:04:57Z</dcterms:modified>
</cp:coreProperties>
</file>