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3" r:id="rId3"/>
    <p:sldId id="257" r:id="rId4"/>
    <p:sldId id="284" r:id="rId5"/>
    <p:sldId id="285" r:id="rId6"/>
    <p:sldId id="323" r:id="rId7"/>
    <p:sldId id="322" r:id="rId8"/>
    <p:sldId id="286" r:id="rId9"/>
    <p:sldId id="291" r:id="rId10"/>
    <p:sldId id="290" r:id="rId11"/>
    <p:sldId id="318" r:id="rId12"/>
    <p:sldId id="317" r:id="rId13"/>
    <p:sldId id="292" r:id="rId14"/>
    <p:sldId id="294" r:id="rId15"/>
    <p:sldId id="293" r:id="rId16"/>
    <p:sldId id="296" r:id="rId17"/>
    <p:sldId id="297" r:id="rId18"/>
    <p:sldId id="298" r:id="rId19"/>
    <p:sldId id="328" r:id="rId20"/>
    <p:sldId id="299" r:id="rId21"/>
    <p:sldId id="295" r:id="rId22"/>
    <p:sldId id="316" r:id="rId23"/>
    <p:sldId id="302" r:id="rId24"/>
    <p:sldId id="304" r:id="rId25"/>
    <p:sldId id="303" r:id="rId26"/>
    <p:sldId id="326" r:id="rId27"/>
    <p:sldId id="307" r:id="rId28"/>
    <p:sldId id="308" r:id="rId29"/>
    <p:sldId id="313" r:id="rId30"/>
    <p:sldId id="324" r:id="rId31"/>
    <p:sldId id="301" r:id="rId32"/>
    <p:sldId id="310" r:id="rId33"/>
    <p:sldId id="311" r:id="rId34"/>
    <p:sldId id="312" r:id="rId35"/>
    <p:sldId id="327" r:id="rId36"/>
    <p:sldId id="329" r:id="rId37"/>
    <p:sldId id="330" r:id="rId38"/>
    <p:sldId id="315" r:id="rId39"/>
    <p:sldId id="314" r:id="rId40"/>
    <p:sldId id="331" r:id="rId41"/>
    <p:sldId id="325" r:id="rId42"/>
    <p:sldId id="258" r:id="rId4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66FF66"/>
    <a:srgbClr val="00FF00"/>
    <a:srgbClr val="00FFFF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D083AE6-46FA-4A59-8FB0-9F97EB10719F}" styleName="Style léger 3 - Accentuation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87" d="100"/>
          <a:sy n="87" d="100"/>
        </p:scale>
        <p:origin x="528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50378AE-3EBA-4FEF-ADA6-9CA99D317BD1}" type="doc">
      <dgm:prSet loTypeId="urn:microsoft.com/office/officeart/2005/8/layout/vList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83779286-23D9-43C3-B6DE-0E954A7BE903}">
      <dgm:prSet phldrT="[Texte]"/>
      <dgm:spPr>
        <a:solidFill>
          <a:srgbClr val="0000FF"/>
        </a:solidFill>
        <a:ln>
          <a:solidFill>
            <a:srgbClr val="0000FF"/>
          </a:solidFill>
        </a:ln>
      </dgm:spPr>
      <dgm:t>
        <a:bodyPr/>
        <a:lstStyle/>
        <a:p>
          <a:r>
            <a:rPr lang="fr-FR" dirty="0">
              <a:latin typeface="Trebuchet MS" panose="020B0603020202020204" pitchFamily="34" charset="0"/>
            </a:rPr>
            <a:t>Ressources</a:t>
          </a:r>
        </a:p>
        <a:p>
          <a:r>
            <a:rPr lang="fr-FR" dirty="0">
              <a:latin typeface="Trebuchet MS" panose="020B0603020202020204" pitchFamily="34" charset="0"/>
            </a:rPr>
            <a:t>propres</a:t>
          </a:r>
        </a:p>
      </dgm:t>
    </dgm:pt>
    <dgm:pt modelId="{8ABA8291-38CD-4120-9957-4A81D87E60FA}" type="parTrans" cxnId="{EBD78BD7-35F2-4F3E-908C-322AB85473AD}">
      <dgm:prSet/>
      <dgm:spPr/>
      <dgm:t>
        <a:bodyPr/>
        <a:lstStyle/>
        <a:p>
          <a:endParaRPr lang="fr-FR"/>
        </a:p>
      </dgm:t>
    </dgm:pt>
    <dgm:pt modelId="{C16FDC88-A525-4921-AAE3-683FD73F51BE}" type="sibTrans" cxnId="{EBD78BD7-35F2-4F3E-908C-322AB85473AD}">
      <dgm:prSet/>
      <dgm:spPr/>
      <dgm:t>
        <a:bodyPr/>
        <a:lstStyle/>
        <a:p>
          <a:endParaRPr lang="fr-FR"/>
        </a:p>
      </dgm:t>
    </dgm:pt>
    <dgm:pt modelId="{548929A6-D718-45C5-8C37-097358A97019}">
      <dgm:prSet phldrT="[Texte]" custT="1"/>
      <dgm:spPr/>
      <dgm:t>
        <a:bodyPr/>
        <a:lstStyle/>
        <a:p>
          <a:r>
            <a:rPr lang="fr-FR" sz="1800" dirty="0"/>
            <a:t>Cotisations, droit d’entrée</a:t>
          </a:r>
        </a:p>
      </dgm:t>
    </dgm:pt>
    <dgm:pt modelId="{C686427F-B5F4-4C83-9031-A4D4BA0E4CD9}" type="parTrans" cxnId="{0BA5F03E-F5EF-4B41-BC38-0550CA0E4F64}">
      <dgm:prSet/>
      <dgm:spPr/>
      <dgm:t>
        <a:bodyPr/>
        <a:lstStyle/>
        <a:p>
          <a:endParaRPr lang="fr-FR"/>
        </a:p>
      </dgm:t>
    </dgm:pt>
    <dgm:pt modelId="{9F676F72-78EF-4AFC-A5E0-7E25B43C9086}" type="sibTrans" cxnId="{0BA5F03E-F5EF-4B41-BC38-0550CA0E4F64}">
      <dgm:prSet/>
      <dgm:spPr/>
      <dgm:t>
        <a:bodyPr/>
        <a:lstStyle/>
        <a:p>
          <a:endParaRPr lang="fr-FR"/>
        </a:p>
      </dgm:t>
    </dgm:pt>
    <dgm:pt modelId="{58A88976-3194-46A1-A208-DABCCBDDD040}">
      <dgm:prSet phldrT="[Texte]"/>
      <dgm:spPr>
        <a:solidFill>
          <a:srgbClr val="00CC00"/>
        </a:solidFill>
      </dgm:spPr>
      <dgm:t>
        <a:bodyPr/>
        <a:lstStyle/>
        <a:p>
          <a:r>
            <a:rPr lang="fr-FR" dirty="0">
              <a:latin typeface="Trebuchet MS" panose="020B0603020202020204" pitchFamily="34" charset="0"/>
            </a:rPr>
            <a:t>Ressources</a:t>
          </a:r>
        </a:p>
        <a:p>
          <a:r>
            <a:rPr lang="fr-FR" dirty="0">
              <a:latin typeface="Trebuchet MS" panose="020B0603020202020204" pitchFamily="34" charset="0"/>
            </a:rPr>
            <a:t>externes</a:t>
          </a:r>
        </a:p>
      </dgm:t>
    </dgm:pt>
    <dgm:pt modelId="{641086B6-07C5-49A8-8A16-5643C1DF52E2}" type="parTrans" cxnId="{7BE1D2CC-6601-4328-9BF5-81CC67269C2B}">
      <dgm:prSet/>
      <dgm:spPr/>
      <dgm:t>
        <a:bodyPr/>
        <a:lstStyle/>
        <a:p>
          <a:endParaRPr lang="fr-FR"/>
        </a:p>
      </dgm:t>
    </dgm:pt>
    <dgm:pt modelId="{083A852F-7A2D-43AB-B386-AFCC69BAFA28}" type="sibTrans" cxnId="{7BE1D2CC-6601-4328-9BF5-81CC67269C2B}">
      <dgm:prSet/>
      <dgm:spPr/>
      <dgm:t>
        <a:bodyPr/>
        <a:lstStyle/>
        <a:p>
          <a:endParaRPr lang="fr-FR"/>
        </a:p>
      </dgm:t>
    </dgm:pt>
    <dgm:pt modelId="{D92742F7-FCE1-4735-94C6-9DBE953B42AB}">
      <dgm:prSet phldrT="[Texte]" custT="1"/>
      <dgm:spPr/>
      <dgm:t>
        <a:bodyPr/>
        <a:lstStyle/>
        <a:p>
          <a:r>
            <a:rPr lang="fr-FR" sz="1800" dirty="0"/>
            <a:t>Apport des membres</a:t>
          </a:r>
        </a:p>
      </dgm:t>
    </dgm:pt>
    <dgm:pt modelId="{000C5006-7D16-405D-BD33-DC5FF00AE80B}" type="parTrans" cxnId="{ADAC7CE5-FEDC-4341-8B44-8EDA830C6F8F}">
      <dgm:prSet/>
      <dgm:spPr/>
      <dgm:t>
        <a:bodyPr/>
        <a:lstStyle/>
        <a:p>
          <a:endParaRPr lang="fr-FR"/>
        </a:p>
      </dgm:t>
    </dgm:pt>
    <dgm:pt modelId="{31B18C4F-C616-4EE9-B558-D0B24B8A78EF}" type="sibTrans" cxnId="{ADAC7CE5-FEDC-4341-8B44-8EDA830C6F8F}">
      <dgm:prSet/>
      <dgm:spPr/>
      <dgm:t>
        <a:bodyPr/>
        <a:lstStyle/>
        <a:p>
          <a:endParaRPr lang="fr-FR"/>
        </a:p>
      </dgm:t>
    </dgm:pt>
    <dgm:pt modelId="{4C2F99B7-7841-486B-B23B-47BC1A7F0C6C}">
      <dgm:prSet phldrT="[Texte]" custT="1"/>
      <dgm:spPr/>
      <dgm:t>
        <a:bodyPr/>
        <a:lstStyle/>
        <a:p>
          <a:r>
            <a:rPr lang="fr-FR" sz="1800" dirty="0"/>
            <a:t>Recettes d’activités (organisation de manifestations, ventes aux membres, soirées, buvettes …)</a:t>
          </a:r>
        </a:p>
      </dgm:t>
    </dgm:pt>
    <dgm:pt modelId="{5767E0DE-E34A-436F-80ED-2CE7FEFC2614}" type="parTrans" cxnId="{409650AC-AD98-40B2-9F00-D115BD59090D}">
      <dgm:prSet/>
      <dgm:spPr/>
      <dgm:t>
        <a:bodyPr/>
        <a:lstStyle/>
        <a:p>
          <a:endParaRPr lang="fr-FR"/>
        </a:p>
      </dgm:t>
    </dgm:pt>
    <dgm:pt modelId="{F4931B41-49F1-43E1-83E2-D3B24B66FF37}" type="sibTrans" cxnId="{409650AC-AD98-40B2-9F00-D115BD59090D}">
      <dgm:prSet/>
      <dgm:spPr/>
      <dgm:t>
        <a:bodyPr/>
        <a:lstStyle/>
        <a:p>
          <a:endParaRPr lang="fr-FR"/>
        </a:p>
      </dgm:t>
    </dgm:pt>
    <dgm:pt modelId="{9F020B3F-5215-437A-AD7D-BA2CF6E3117B}">
      <dgm:prSet phldrT="[Texte]" custT="1"/>
      <dgm:spPr/>
      <dgm:t>
        <a:bodyPr/>
        <a:lstStyle/>
        <a:p>
          <a:r>
            <a:rPr lang="fr-FR" sz="1800" dirty="0"/>
            <a:t>Produits financiers</a:t>
          </a:r>
        </a:p>
      </dgm:t>
    </dgm:pt>
    <dgm:pt modelId="{96C93667-E7A4-4966-90A4-AB403C616188}" type="parTrans" cxnId="{88F46C2D-0E77-4F41-891F-658F76EEC34B}">
      <dgm:prSet/>
      <dgm:spPr/>
      <dgm:t>
        <a:bodyPr/>
        <a:lstStyle/>
        <a:p>
          <a:endParaRPr lang="fr-FR"/>
        </a:p>
      </dgm:t>
    </dgm:pt>
    <dgm:pt modelId="{F3F42515-2C5A-476D-A0CD-8350D91C9BBF}" type="sibTrans" cxnId="{88F46C2D-0E77-4F41-891F-658F76EEC34B}">
      <dgm:prSet/>
      <dgm:spPr/>
      <dgm:t>
        <a:bodyPr/>
        <a:lstStyle/>
        <a:p>
          <a:endParaRPr lang="fr-FR"/>
        </a:p>
      </dgm:t>
    </dgm:pt>
    <dgm:pt modelId="{9722F333-72D5-4EED-84C1-4CDEB9342B2B}">
      <dgm:prSet phldrT="[Texte]" custT="1"/>
      <dgm:spPr/>
      <dgm:t>
        <a:bodyPr/>
        <a:lstStyle/>
        <a:p>
          <a:pPr algn="l"/>
          <a:r>
            <a:rPr lang="fr-FR" sz="1800" dirty="0"/>
            <a:t>Financement participatif</a:t>
          </a:r>
        </a:p>
      </dgm:t>
    </dgm:pt>
    <dgm:pt modelId="{D912E9B1-B296-4F45-8D20-DCA10C38B59C}" type="parTrans" cxnId="{1AA4A5F0-930C-4622-85C4-87666EEEADFB}">
      <dgm:prSet/>
      <dgm:spPr/>
      <dgm:t>
        <a:bodyPr/>
        <a:lstStyle/>
        <a:p>
          <a:endParaRPr lang="fr-FR"/>
        </a:p>
      </dgm:t>
    </dgm:pt>
    <dgm:pt modelId="{D8525C9B-216F-4D08-A126-B33AD881A738}" type="sibTrans" cxnId="{1AA4A5F0-930C-4622-85C4-87666EEEADFB}">
      <dgm:prSet/>
      <dgm:spPr/>
      <dgm:t>
        <a:bodyPr/>
        <a:lstStyle/>
        <a:p>
          <a:endParaRPr lang="fr-FR"/>
        </a:p>
      </dgm:t>
    </dgm:pt>
    <dgm:pt modelId="{95F6DC64-81DF-4505-924C-E8EF43BB8EB9}">
      <dgm:prSet phldrT="[Texte]" custT="1"/>
      <dgm:spPr/>
      <dgm:t>
        <a:bodyPr/>
        <a:lstStyle/>
        <a:p>
          <a:pPr algn="l"/>
          <a:r>
            <a:rPr lang="fr-FR" sz="1800" dirty="0"/>
            <a:t>Subventions</a:t>
          </a:r>
        </a:p>
      </dgm:t>
    </dgm:pt>
    <dgm:pt modelId="{A75590CD-F23A-451F-9B0F-DA739E751323}" type="parTrans" cxnId="{1A7A5FC1-9A87-47DF-A805-0FA6CD322F91}">
      <dgm:prSet/>
      <dgm:spPr/>
      <dgm:t>
        <a:bodyPr/>
        <a:lstStyle/>
        <a:p>
          <a:endParaRPr lang="fr-FR"/>
        </a:p>
      </dgm:t>
    </dgm:pt>
    <dgm:pt modelId="{9CE42DB4-6A6A-4923-8B2B-F9F3B64DF765}" type="sibTrans" cxnId="{1A7A5FC1-9A87-47DF-A805-0FA6CD322F91}">
      <dgm:prSet/>
      <dgm:spPr/>
      <dgm:t>
        <a:bodyPr/>
        <a:lstStyle/>
        <a:p>
          <a:endParaRPr lang="fr-FR"/>
        </a:p>
      </dgm:t>
    </dgm:pt>
    <dgm:pt modelId="{50419DF6-15ED-402C-AF77-8DC8C30E83EE}">
      <dgm:prSet phldrT="[Texte]" custT="1"/>
      <dgm:spPr/>
      <dgm:t>
        <a:bodyPr/>
        <a:lstStyle/>
        <a:p>
          <a:pPr algn="l"/>
          <a:r>
            <a:rPr lang="fr-FR" sz="1800" dirty="0"/>
            <a:t>Mécénat &amp; Partenariats</a:t>
          </a:r>
        </a:p>
      </dgm:t>
    </dgm:pt>
    <dgm:pt modelId="{96994A2C-E9D5-491C-AA61-D45CCD5F5EFB}" type="parTrans" cxnId="{A4478303-7F48-457F-8A02-C19EC19FAD44}">
      <dgm:prSet/>
      <dgm:spPr/>
      <dgm:t>
        <a:bodyPr/>
        <a:lstStyle/>
        <a:p>
          <a:endParaRPr lang="fr-FR"/>
        </a:p>
      </dgm:t>
    </dgm:pt>
    <dgm:pt modelId="{2B58E9A1-277E-4CC0-9F47-F59CF470AD92}" type="sibTrans" cxnId="{A4478303-7F48-457F-8A02-C19EC19FAD44}">
      <dgm:prSet/>
      <dgm:spPr/>
      <dgm:t>
        <a:bodyPr/>
        <a:lstStyle/>
        <a:p>
          <a:endParaRPr lang="fr-FR"/>
        </a:p>
      </dgm:t>
    </dgm:pt>
    <dgm:pt modelId="{BFAE6E1F-81BE-489D-967C-1D079AE64585}">
      <dgm:prSet phldrT="[Texte]" custT="1"/>
      <dgm:spPr/>
      <dgm:t>
        <a:bodyPr/>
        <a:lstStyle/>
        <a:p>
          <a:pPr algn="just"/>
          <a:r>
            <a:rPr lang="fr-FR" sz="1800" dirty="0"/>
            <a:t>La collecte de dons auprès des particuliers</a:t>
          </a:r>
        </a:p>
      </dgm:t>
    </dgm:pt>
    <dgm:pt modelId="{D48A24DA-DFF7-4704-A8AB-AAA936324DF3}" type="parTrans" cxnId="{2B1AB0A9-1EB7-499A-9B56-0BF8861233D4}">
      <dgm:prSet/>
      <dgm:spPr/>
      <dgm:t>
        <a:bodyPr/>
        <a:lstStyle/>
        <a:p>
          <a:endParaRPr lang="fr-FR"/>
        </a:p>
      </dgm:t>
    </dgm:pt>
    <dgm:pt modelId="{1765360B-ADCD-4415-A151-D3122A8E2287}" type="sibTrans" cxnId="{2B1AB0A9-1EB7-499A-9B56-0BF8861233D4}">
      <dgm:prSet/>
      <dgm:spPr/>
      <dgm:t>
        <a:bodyPr/>
        <a:lstStyle/>
        <a:p>
          <a:endParaRPr lang="fr-FR"/>
        </a:p>
      </dgm:t>
    </dgm:pt>
    <dgm:pt modelId="{20DF5170-4DBD-4338-900F-38BD4D6C8CCB}">
      <dgm:prSet phldrT="[Texte]" custT="1"/>
      <dgm:spPr/>
      <dgm:t>
        <a:bodyPr/>
        <a:lstStyle/>
        <a:p>
          <a:pPr algn="l"/>
          <a:r>
            <a:rPr lang="fr-FR" sz="1800" dirty="0"/>
            <a:t>Les libéralités</a:t>
          </a:r>
        </a:p>
      </dgm:t>
    </dgm:pt>
    <dgm:pt modelId="{2A8CECBC-E1D4-41A7-8401-C684E3CFD7F4}" type="parTrans" cxnId="{1A448485-1941-4A3A-AFD7-1EB0F9A5CF5D}">
      <dgm:prSet/>
      <dgm:spPr/>
      <dgm:t>
        <a:bodyPr/>
        <a:lstStyle/>
        <a:p>
          <a:endParaRPr lang="fr-FR"/>
        </a:p>
      </dgm:t>
    </dgm:pt>
    <dgm:pt modelId="{A8DD7AAB-26DC-41FC-872D-4E5A70A4D677}" type="sibTrans" cxnId="{1A448485-1941-4A3A-AFD7-1EB0F9A5CF5D}">
      <dgm:prSet/>
      <dgm:spPr/>
      <dgm:t>
        <a:bodyPr/>
        <a:lstStyle/>
        <a:p>
          <a:endParaRPr lang="fr-FR"/>
        </a:p>
      </dgm:t>
    </dgm:pt>
    <dgm:pt modelId="{07FDB113-EE0A-42F0-9B37-BEC9EA72A173}" type="pres">
      <dgm:prSet presAssocID="{F50378AE-3EBA-4FEF-ADA6-9CA99D317BD1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285E30A1-9FEA-433B-9804-4670EF509A94}" type="pres">
      <dgm:prSet presAssocID="{83779286-23D9-43C3-B6DE-0E954A7BE903}" presName="linNode" presStyleCnt="0"/>
      <dgm:spPr/>
    </dgm:pt>
    <dgm:pt modelId="{4143843E-5D95-4B23-A8AD-994A76C701D0}" type="pres">
      <dgm:prSet presAssocID="{83779286-23D9-43C3-B6DE-0E954A7BE903}" presName="parent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389468A-453A-442E-B995-08DC45F52499}" type="pres">
      <dgm:prSet presAssocID="{83779286-23D9-43C3-B6DE-0E954A7BE903}" presName="childShp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99553BD-C848-4D5A-8987-5D7FAC4564FE}" type="pres">
      <dgm:prSet presAssocID="{C16FDC88-A525-4921-AAE3-683FD73F51BE}" presName="spacing" presStyleCnt="0"/>
      <dgm:spPr/>
    </dgm:pt>
    <dgm:pt modelId="{D393D1D3-DF3F-4DAB-AE17-AB1723113766}" type="pres">
      <dgm:prSet presAssocID="{58A88976-3194-46A1-A208-DABCCBDDD040}" presName="linNode" presStyleCnt="0"/>
      <dgm:spPr/>
    </dgm:pt>
    <dgm:pt modelId="{0F1E9853-F3FB-4DCB-BD94-C0BBE0A181A2}" type="pres">
      <dgm:prSet presAssocID="{58A88976-3194-46A1-A208-DABCCBDDD040}" presName="parentShp" presStyleLbl="node1" presStyleIdx="1" presStyleCnt="2" custLinFactNeighborY="2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209C264-EF5B-42F4-9C9D-D8C51D7CD448}" type="pres">
      <dgm:prSet presAssocID="{58A88976-3194-46A1-A208-DABCCBDDD040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7BE1D2CC-6601-4328-9BF5-81CC67269C2B}" srcId="{F50378AE-3EBA-4FEF-ADA6-9CA99D317BD1}" destId="{58A88976-3194-46A1-A208-DABCCBDDD040}" srcOrd="1" destOrd="0" parTransId="{641086B6-07C5-49A8-8A16-5643C1DF52E2}" sibTransId="{083A852F-7A2D-43AB-B386-AFCC69BAFA28}"/>
    <dgm:cxn modelId="{A4478303-7F48-457F-8A02-C19EC19FAD44}" srcId="{58A88976-3194-46A1-A208-DABCCBDDD040}" destId="{50419DF6-15ED-402C-AF77-8DC8C30E83EE}" srcOrd="4" destOrd="0" parTransId="{96994A2C-E9D5-491C-AA61-D45CCD5F5EFB}" sibTransId="{2B58E9A1-277E-4CC0-9F47-F59CF470AD92}"/>
    <dgm:cxn modelId="{EBA53DE6-7782-45D2-A93D-E523D5359039}" type="presOf" srcId="{9722F333-72D5-4EED-84C1-4CDEB9342B2B}" destId="{F209C264-EF5B-42F4-9C9D-D8C51D7CD448}" srcOrd="0" destOrd="2" presId="urn:microsoft.com/office/officeart/2005/8/layout/vList6"/>
    <dgm:cxn modelId="{2B1AB0A9-1EB7-499A-9B56-0BF8861233D4}" srcId="{58A88976-3194-46A1-A208-DABCCBDDD040}" destId="{BFAE6E1F-81BE-489D-967C-1D079AE64585}" srcOrd="0" destOrd="0" parTransId="{D48A24DA-DFF7-4704-A8AB-AAA936324DF3}" sibTransId="{1765360B-ADCD-4415-A151-D3122A8E2287}"/>
    <dgm:cxn modelId="{3041D025-1236-4AA5-996A-EAD179B767DB}" type="presOf" srcId="{F50378AE-3EBA-4FEF-ADA6-9CA99D317BD1}" destId="{07FDB113-EE0A-42F0-9B37-BEC9EA72A173}" srcOrd="0" destOrd="0" presId="urn:microsoft.com/office/officeart/2005/8/layout/vList6"/>
    <dgm:cxn modelId="{409650AC-AD98-40B2-9F00-D115BD59090D}" srcId="{83779286-23D9-43C3-B6DE-0E954A7BE903}" destId="{4C2F99B7-7841-486B-B23B-47BC1A7F0C6C}" srcOrd="2" destOrd="0" parTransId="{5767E0DE-E34A-436F-80ED-2CE7FEFC2614}" sibTransId="{F4931B41-49F1-43E1-83E2-D3B24B66FF37}"/>
    <dgm:cxn modelId="{1AA4A5F0-930C-4622-85C4-87666EEEADFB}" srcId="{58A88976-3194-46A1-A208-DABCCBDDD040}" destId="{9722F333-72D5-4EED-84C1-4CDEB9342B2B}" srcOrd="2" destOrd="0" parTransId="{D912E9B1-B296-4F45-8D20-DCA10C38B59C}" sibTransId="{D8525C9B-216F-4D08-A126-B33AD881A738}"/>
    <dgm:cxn modelId="{EE164752-3980-4049-B8C0-DD01A749915A}" type="presOf" srcId="{9F020B3F-5215-437A-AD7D-BA2CF6E3117B}" destId="{2389468A-453A-442E-B995-08DC45F52499}" srcOrd="0" destOrd="3" presId="urn:microsoft.com/office/officeart/2005/8/layout/vList6"/>
    <dgm:cxn modelId="{ADAC7CE5-FEDC-4341-8B44-8EDA830C6F8F}" srcId="{83779286-23D9-43C3-B6DE-0E954A7BE903}" destId="{D92742F7-FCE1-4735-94C6-9DBE953B42AB}" srcOrd="1" destOrd="0" parTransId="{000C5006-7D16-405D-BD33-DC5FF00AE80B}" sibTransId="{31B18C4F-C616-4EE9-B558-D0B24B8A78EF}"/>
    <dgm:cxn modelId="{88F46C2D-0E77-4F41-891F-658F76EEC34B}" srcId="{83779286-23D9-43C3-B6DE-0E954A7BE903}" destId="{9F020B3F-5215-437A-AD7D-BA2CF6E3117B}" srcOrd="3" destOrd="0" parTransId="{96C93667-E7A4-4966-90A4-AB403C616188}" sibTransId="{F3F42515-2C5A-476D-A0CD-8350D91C9BBF}"/>
    <dgm:cxn modelId="{1A448485-1941-4A3A-AFD7-1EB0F9A5CF5D}" srcId="{58A88976-3194-46A1-A208-DABCCBDDD040}" destId="{20DF5170-4DBD-4338-900F-38BD4D6C8CCB}" srcOrd="1" destOrd="0" parTransId="{2A8CECBC-E1D4-41A7-8401-C684E3CFD7F4}" sibTransId="{A8DD7AAB-26DC-41FC-872D-4E5A70A4D677}"/>
    <dgm:cxn modelId="{C384B2CB-59D1-4377-9D7D-7244485E6C41}" type="presOf" srcId="{95F6DC64-81DF-4505-924C-E8EF43BB8EB9}" destId="{F209C264-EF5B-42F4-9C9D-D8C51D7CD448}" srcOrd="0" destOrd="3" presId="urn:microsoft.com/office/officeart/2005/8/layout/vList6"/>
    <dgm:cxn modelId="{6387AC38-A86A-4EFC-9D05-3D15F6C830CB}" type="presOf" srcId="{50419DF6-15ED-402C-AF77-8DC8C30E83EE}" destId="{F209C264-EF5B-42F4-9C9D-D8C51D7CD448}" srcOrd="0" destOrd="4" presId="urn:microsoft.com/office/officeart/2005/8/layout/vList6"/>
    <dgm:cxn modelId="{72EBBA13-17E6-4DB5-A385-E1626608A637}" type="presOf" srcId="{4C2F99B7-7841-486B-B23B-47BC1A7F0C6C}" destId="{2389468A-453A-442E-B995-08DC45F52499}" srcOrd="0" destOrd="2" presId="urn:microsoft.com/office/officeart/2005/8/layout/vList6"/>
    <dgm:cxn modelId="{781F1F90-CB01-4835-8F42-4EF3D2F6A77A}" type="presOf" srcId="{58A88976-3194-46A1-A208-DABCCBDDD040}" destId="{0F1E9853-F3FB-4DCB-BD94-C0BBE0A181A2}" srcOrd="0" destOrd="0" presId="urn:microsoft.com/office/officeart/2005/8/layout/vList6"/>
    <dgm:cxn modelId="{A0F53F12-FB32-441A-BC7F-BBA3D0F3855D}" type="presOf" srcId="{83779286-23D9-43C3-B6DE-0E954A7BE903}" destId="{4143843E-5D95-4B23-A8AD-994A76C701D0}" srcOrd="0" destOrd="0" presId="urn:microsoft.com/office/officeart/2005/8/layout/vList6"/>
    <dgm:cxn modelId="{449974E5-2CD7-483B-B331-BA46B27A27FE}" type="presOf" srcId="{548929A6-D718-45C5-8C37-097358A97019}" destId="{2389468A-453A-442E-B995-08DC45F52499}" srcOrd="0" destOrd="0" presId="urn:microsoft.com/office/officeart/2005/8/layout/vList6"/>
    <dgm:cxn modelId="{0F6A24DC-50B1-41E6-A5AD-CFFA691A8768}" type="presOf" srcId="{BFAE6E1F-81BE-489D-967C-1D079AE64585}" destId="{F209C264-EF5B-42F4-9C9D-D8C51D7CD448}" srcOrd="0" destOrd="0" presId="urn:microsoft.com/office/officeart/2005/8/layout/vList6"/>
    <dgm:cxn modelId="{65B6BB2E-84C6-4C53-A2D4-CBFAC234B70B}" type="presOf" srcId="{D92742F7-FCE1-4735-94C6-9DBE953B42AB}" destId="{2389468A-453A-442E-B995-08DC45F52499}" srcOrd="0" destOrd="1" presId="urn:microsoft.com/office/officeart/2005/8/layout/vList6"/>
    <dgm:cxn modelId="{1A7A5FC1-9A87-47DF-A805-0FA6CD322F91}" srcId="{58A88976-3194-46A1-A208-DABCCBDDD040}" destId="{95F6DC64-81DF-4505-924C-E8EF43BB8EB9}" srcOrd="3" destOrd="0" parTransId="{A75590CD-F23A-451F-9B0F-DA739E751323}" sibTransId="{9CE42DB4-6A6A-4923-8B2B-F9F3B64DF765}"/>
    <dgm:cxn modelId="{0BA5F03E-F5EF-4B41-BC38-0550CA0E4F64}" srcId="{83779286-23D9-43C3-B6DE-0E954A7BE903}" destId="{548929A6-D718-45C5-8C37-097358A97019}" srcOrd="0" destOrd="0" parTransId="{C686427F-B5F4-4C83-9031-A4D4BA0E4CD9}" sibTransId="{9F676F72-78EF-4AFC-A5E0-7E25B43C9086}"/>
    <dgm:cxn modelId="{20779BCC-A427-4535-A935-1F431BC1D682}" type="presOf" srcId="{20DF5170-4DBD-4338-900F-38BD4D6C8CCB}" destId="{F209C264-EF5B-42F4-9C9D-D8C51D7CD448}" srcOrd="0" destOrd="1" presId="urn:microsoft.com/office/officeart/2005/8/layout/vList6"/>
    <dgm:cxn modelId="{EBD78BD7-35F2-4F3E-908C-322AB85473AD}" srcId="{F50378AE-3EBA-4FEF-ADA6-9CA99D317BD1}" destId="{83779286-23D9-43C3-B6DE-0E954A7BE903}" srcOrd="0" destOrd="0" parTransId="{8ABA8291-38CD-4120-9957-4A81D87E60FA}" sibTransId="{C16FDC88-A525-4921-AAE3-683FD73F51BE}"/>
    <dgm:cxn modelId="{9A684704-29D0-4153-A8A7-E3889DBB85D2}" type="presParOf" srcId="{07FDB113-EE0A-42F0-9B37-BEC9EA72A173}" destId="{285E30A1-9FEA-433B-9804-4670EF509A94}" srcOrd="0" destOrd="0" presId="urn:microsoft.com/office/officeart/2005/8/layout/vList6"/>
    <dgm:cxn modelId="{25B993DF-8A2E-4341-8606-5F2D41F0A820}" type="presParOf" srcId="{285E30A1-9FEA-433B-9804-4670EF509A94}" destId="{4143843E-5D95-4B23-A8AD-994A76C701D0}" srcOrd="0" destOrd="0" presId="urn:microsoft.com/office/officeart/2005/8/layout/vList6"/>
    <dgm:cxn modelId="{A5685A29-9F2D-456A-B805-B1062C0C52CF}" type="presParOf" srcId="{285E30A1-9FEA-433B-9804-4670EF509A94}" destId="{2389468A-453A-442E-B995-08DC45F52499}" srcOrd="1" destOrd="0" presId="urn:microsoft.com/office/officeart/2005/8/layout/vList6"/>
    <dgm:cxn modelId="{35F6114C-AA7B-4E6B-A5CA-329AF8A3F76D}" type="presParOf" srcId="{07FDB113-EE0A-42F0-9B37-BEC9EA72A173}" destId="{699553BD-C848-4D5A-8987-5D7FAC4564FE}" srcOrd="1" destOrd="0" presId="urn:microsoft.com/office/officeart/2005/8/layout/vList6"/>
    <dgm:cxn modelId="{2D6FFEEC-B47C-4460-9BE4-98DAADBD3809}" type="presParOf" srcId="{07FDB113-EE0A-42F0-9B37-BEC9EA72A173}" destId="{D393D1D3-DF3F-4DAB-AE17-AB1723113766}" srcOrd="2" destOrd="0" presId="urn:microsoft.com/office/officeart/2005/8/layout/vList6"/>
    <dgm:cxn modelId="{6FE4ACA5-C6DF-4C33-AEEE-8833650D5AEA}" type="presParOf" srcId="{D393D1D3-DF3F-4DAB-AE17-AB1723113766}" destId="{0F1E9853-F3FB-4DCB-BD94-C0BBE0A181A2}" srcOrd="0" destOrd="0" presId="urn:microsoft.com/office/officeart/2005/8/layout/vList6"/>
    <dgm:cxn modelId="{9CAB2A34-5D78-4163-9AFC-783A8A3762E4}" type="presParOf" srcId="{D393D1D3-DF3F-4DAB-AE17-AB1723113766}" destId="{F209C264-EF5B-42F4-9C9D-D8C51D7CD448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AC9F8DF-6836-4799-93B0-4EF7E5E09ED4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23DD790C-4391-4878-9771-06952F9CC873}">
      <dgm:prSet phldrT="[Texte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fr-FR" sz="2800" b="1" dirty="0">
              <a:latin typeface="Trebuchet MS" panose="020B0603020202020204" pitchFamily="34" charset="0"/>
              <a:ea typeface="Segoe UI Black" pitchFamily="34" charset="0"/>
            </a:rPr>
            <a:t>REVENUS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fr-FR" sz="2800" b="1" dirty="0">
              <a:latin typeface="Trebuchet MS" panose="020B0603020202020204" pitchFamily="34" charset="0"/>
              <a:ea typeface="Segoe UI Black" pitchFamily="34" charset="0"/>
            </a:rPr>
            <a:t>des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fr-FR" sz="2800" b="1" dirty="0">
              <a:latin typeface="Trebuchet MS" panose="020B0603020202020204" pitchFamily="34" charset="0"/>
              <a:ea typeface="Segoe UI Black" pitchFamily="34" charset="0"/>
            </a:rPr>
            <a:t>CLUBS</a:t>
          </a:r>
        </a:p>
      </dgm:t>
    </dgm:pt>
    <dgm:pt modelId="{48DA7F69-F307-4BEA-8A7D-4C06162ABA26}" type="parTrans" cxnId="{D503AC08-BFCD-4C5F-B4DD-7A3093BE65AC}">
      <dgm:prSet/>
      <dgm:spPr/>
      <dgm:t>
        <a:bodyPr/>
        <a:lstStyle/>
        <a:p>
          <a:endParaRPr lang="fr-FR"/>
        </a:p>
      </dgm:t>
    </dgm:pt>
    <dgm:pt modelId="{FE9E3DFF-B974-4729-9AB8-7D8F3BBF93B5}" type="sibTrans" cxnId="{D503AC08-BFCD-4C5F-B4DD-7A3093BE65AC}">
      <dgm:prSet/>
      <dgm:spPr/>
      <dgm:t>
        <a:bodyPr/>
        <a:lstStyle/>
        <a:p>
          <a:endParaRPr lang="fr-FR"/>
        </a:p>
      </dgm:t>
    </dgm:pt>
    <dgm:pt modelId="{CB0F3416-5665-4690-B65A-1287AA762D64}">
      <dgm:prSet phldrT="[Texte]"/>
      <dgm:spPr>
        <a:solidFill>
          <a:srgbClr val="00CC00"/>
        </a:solidFill>
        <a:ln>
          <a:solidFill>
            <a:srgbClr val="00CC00"/>
          </a:solidFill>
        </a:ln>
      </dgm:spPr>
      <dgm:t>
        <a:bodyPr/>
        <a:lstStyle/>
        <a:p>
          <a:r>
            <a:rPr lang="fr-FR" b="1" dirty="0">
              <a:latin typeface="Trebuchet MS" panose="020B0603020202020204" pitchFamily="34" charset="0"/>
            </a:rPr>
            <a:t>LES</a:t>
          </a:r>
        </a:p>
        <a:p>
          <a:r>
            <a:rPr lang="fr-FR" b="1" dirty="0">
              <a:latin typeface="Trebuchet MS" panose="020B0603020202020204" pitchFamily="34" charset="0"/>
            </a:rPr>
            <a:t> COTISATIONS</a:t>
          </a:r>
        </a:p>
      </dgm:t>
    </dgm:pt>
    <dgm:pt modelId="{0FCDC7F1-5BE6-4ACD-9B06-2CC5A7448E58}" type="parTrans" cxnId="{828C6FB0-801F-45B2-82FD-55C538A850BF}">
      <dgm:prSet/>
      <dgm:spPr/>
      <dgm:t>
        <a:bodyPr/>
        <a:lstStyle/>
        <a:p>
          <a:endParaRPr lang="fr-FR"/>
        </a:p>
      </dgm:t>
    </dgm:pt>
    <dgm:pt modelId="{F22483D4-F8C5-416F-8D00-DBC4E1A44B74}" type="sibTrans" cxnId="{828C6FB0-801F-45B2-82FD-55C538A850BF}">
      <dgm:prSet/>
      <dgm:spPr/>
      <dgm:t>
        <a:bodyPr/>
        <a:lstStyle/>
        <a:p>
          <a:endParaRPr lang="fr-FR"/>
        </a:p>
      </dgm:t>
    </dgm:pt>
    <dgm:pt modelId="{E7513CEB-651D-4802-8643-C6B160DF5FBD}">
      <dgm:prSet phldrT="[Texte]"/>
      <dgm:spPr>
        <a:solidFill>
          <a:srgbClr val="00CC00"/>
        </a:solidFill>
      </dgm:spPr>
      <dgm:t>
        <a:bodyPr/>
        <a:lstStyle/>
        <a:p>
          <a:r>
            <a:rPr lang="fr-FR" b="1" dirty="0">
              <a:latin typeface="Trebuchet MS" panose="020B0603020202020204" pitchFamily="34" charset="0"/>
            </a:rPr>
            <a:t>LES VENTES ADDITIONNELLES</a:t>
          </a:r>
        </a:p>
      </dgm:t>
    </dgm:pt>
    <dgm:pt modelId="{CCE3DFB6-A408-48FE-9DB6-B737C2B5C6DA}" type="parTrans" cxnId="{E3AE6A93-7ED7-440C-A9DD-B67C34EA23E9}">
      <dgm:prSet/>
      <dgm:spPr/>
      <dgm:t>
        <a:bodyPr/>
        <a:lstStyle/>
        <a:p>
          <a:endParaRPr lang="fr-FR"/>
        </a:p>
      </dgm:t>
    </dgm:pt>
    <dgm:pt modelId="{EB784AE2-7B38-4B54-B1E5-7160C9C01AD7}" type="sibTrans" cxnId="{E3AE6A93-7ED7-440C-A9DD-B67C34EA23E9}">
      <dgm:prSet/>
      <dgm:spPr/>
      <dgm:t>
        <a:bodyPr/>
        <a:lstStyle/>
        <a:p>
          <a:endParaRPr lang="fr-FR"/>
        </a:p>
      </dgm:t>
    </dgm:pt>
    <dgm:pt modelId="{7A4D60E9-99E6-4027-A0CC-AD55DDD97EFB}">
      <dgm:prSet phldrT="[Texte]"/>
      <dgm:spPr>
        <a:solidFill>
          <a:srgbClr val="00CC00"/>
        </a:solidFill>
      </dgm:spPr>
      <dgm:t>
        <a:bodyPr/>
        <a:lstStyle/>
        <a:p>
          <a:r>
            <a:rPr lang="fr-FR" b="1" dirty="0">
              <a:latin typeface="Trebuchet MS" panose="020B0603020202020204" pitchFamily="34" charset="0"/>
            </a:rPr>
            <a:t>LES AIDES FINANCIERES PUBLIQUES</a:t>
          </a:r>
        </a:p>
      </dgm:t>
    </dgm:pt>
    <dgm:pt modelId="{AFE54C23-D42E-4ECE-8E93-71610C07855D}" type="parTrans" cxnId="{85C81BD1-9C79-4AA0-8B52-E9405B6B442E}">
      <dgm:prSet/>
      <dgm:spPr/>
      <dgm:t>
        <a:bodyPr/>
        <a:lstStyle/>
        <a:p>
          <a:endParaRPr lang="fr-FR"/>
        </a:p>
      </dgm:t>
    </dgm:pt>
    <dgm:pt modelId="{482548CB-DBCF-417C-A415-7CA54E3542AF}" type="sibTrans" cxnId="{85C81BD1-9C79-4AA0-8B52-E9405B6B442E}">
      <dgm:prSet/>
      <dgm:spPr/>
      <dgm:t>
        <a:bodyPr/>
        <a:lstStyle/>
        <a:p>
          <a:endParaRPr lang="fr-FR"/>
        </a:p>
      </dgm:t>
    </dgm:pt>
    <dgm:pt modelId="{674B7DBE-D790-43C5-8A30-2BF7A5614823}">
      <dgm:prSet phldrT="[Texte]"/>
      <dgm:spPr>
        <a:solidFill>
          <a:srgbClr val="00CC00"/>
        </a:solidFill>
      </dgm:spPr>
      <dgm:t>
        <a:bodyPr/>
        <a:lstStyle/>
        <a:p>
          <a:pPr>
            <a:lnSpc>
              <a:spcPct val="50000"/>
            </a:lnSpc>
          </a:pPr>
          <a:r>
            <a:rPr lang="fr-FR" b="1" dirty="0">
              <a:latin typeface="Trebuchet MS" panose="020B0603020202020204" pitchFamily="34" charset="0"/>
            </a:rPr>
            <a:t>LES AIDES</a:t>
          </a:r>
        </a:p>
        <a:p>
          <a:pPr>
            <a:lnSpc>
              <a:spcPct val="50000"/>
            </a:lnSpc>
          </a:pPr>
          <a:r>
            <a:rPr lang="fr-FR" b="1" dirty="0">
              <a:latin typeface="Trebuchet MS" panose="020B0603020202020204" pitchFamily="34" charset="0"/>
            </a:rPr>
            <a:t>FINANCIERES</a:t>
          </a:r>
        </a:p>
        <a:p>
          <a:pPr>
            <a:lnSpc>
              <a:spcPct val="50000"/>
            </a:lnSpc>
          </a:pPr>
          <a:r>
            <a:rPr lang="fr-FR" b="1" dirty="0">
              <a:latin typeface="Trebuchet MS" panose="020B0603020202020204" pitchFamily="34" charset="0"/>
            </a:rPr>
            <a:t>PRIVEES</a:t>
          </a:r>
        </a:p>
      </dgm:t>
    </dgm:pt>
    <dgm:pt modelId="{CAD1753B-F97C-47FB-B5FD-5E124F4CD9DF}" type="parTrans" cxnId="{21C87CEB-7E9C-4380-9460-515D5AD7B6DF}">
      <dgm:prSet/>
      <dgm:spPr/>
      <dgm:t>
        <a:bodyPr/>
        <a:lstStyle/>
        <a:p>
          <a:endParaRPr lang="fr-FR"/>
        </a:p>
      </dgm:t>
    </dgm:pt>
    <dgm:pt modelId="{11BBC928-0C64-4CF8-BBBE-04D373AD86DE}" type="sibTrans" cxnId="{21C87CEB-7E9C-4380-9460-515D5AD7B6DF}">
      <dgm:prSet/>
      <dgm:spPr/>
      <dgm:t>
        <a:bodyPr/>
        <a:lstStyle/>
        <a:p>
          <a:endParaRPr lang="fr-FR"/>
        </a:p>
      </dgm:t>
    </dgm:pt>
    <dgm:pt modelId="{F2BE16E2-0503-4DB6-AFA7-8C0BE66D7FE4}" type="pres">
      <dgm:prSet presAssocID="{1AC9F8DF-6836-4799-93B0-4EF7E5E09ED4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BD33E834-5435-4DF2-89AF-393A634FF133}" type="pres">
      <dgm:prSet presAssocID="{1AC9F8DF-6836-4799-93B0-4EF7E5E09ED4}" presName="matrix" presStyleCnt="0"/>
      <dgm:spPr/>
    </dgm:pt>
    <dgm:pt modelId="{5AA44CFE-C001-429E-AB03-47745D57BF6D}" type="pres">
      <dgm:prSet presAssocID="{1AC9F8DF-6836-4799-93B0-4EF7E5E09ED4}" presName="tile1" presStyleLbl="node1" presStyleIdx="0" presStyleCnt="4"/>
      <dgm:spPr/>
      <dgm:t>
        <a:bodyPr/>
        <a:lstStyle/>
        <a:p>
          <a:endParaRPr lang="fr-FR"/>
        </a:p>
      </dgm:t>
    </dgm:pt>
    <dgm:pt modelId="{651BB6EC-8121-4753-A958-9944DA62E6E4}" type="pres">
      <dgm:prSet presAssocID="{1AC9F8DF-6836-4799-93B0-4EF7E5E09ED4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3D36370-5B5A-4A8F-BFB0-E34C7C2F8E53}" type="pres">
      <dgm:prSet presAssocID="{1AC9F8DF-6836-4799-93B0-4EF7E5E09ED4}" presName="tile2" presStyleLbl="node1" presStyleIdx="1" presStyleCnt="4" custLinFactNeighborX="1648"/>
      <dgm:spPr/>
      <dgm:t>
        <a:bodyPr/>
        <a:lstStyle/>
        <a:p>
          <a:endParaRPr lang="fr-FR"/>
        </a:p>
      </dgm:t>
    </dgm:pt>
    <dgm:pt modelId="{B4BDD67E-D80B-43A3-96C0-D99974C90D53}" type="pres">
      <dgm:prSet presAssocID="{1AC9F8DF-6836-4799-93B0-4EF7E5E09ED4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9E7F642-A7DB-481A-951A-3FAE4F90EEB1}" type="pres">
      <dgm:prSet presAssocID="{1AC9F8DF-6836-4799-93B0-4EF7E5E09ED4}" presName="tile3" presStyleLbl="node1" presStyleIdx="2" presStyleCnt="4"/>
      <dgm:spPr/>
      <dgm:t>
        <a:bodyPr/>
        <a:lstStyle/>
        <a:p>
          <a:endParaRPr lang="fr-FR"/>
        </a:p>
      </dgm:t>
    </dgm:pt>
    <dgm:pt modelId="{FF6FBE9A-48BD-40DE-A5C8-8E2D27CBB288}" type="pres">
      <dgm:prSet presAssocID="{1AC9F8DF-6836-4799-93B0-4EF7E5E09ED4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70B92BA-955C-441C-B0E2-BB53F6502536}" type="pres">
      <dgm:prSet presAssocID="{1AC9F8DF-6836-4799-93B0-4EF7E5E09ED4}" presName="tile4" presStyleLbl="node1" presStyleIdx="3" presStyleCnt="4"/>
      <dgm:spPr/>
      <dgm:t>
        <a:bodyPr/>
        <a:lstStyle/>
        <a:p>
          <a:endParaRPr lang="fr-FR"/>
        </a:p>
      </dgm:t>
    </dgm:pt>
    <dgm:pt modelId="{8E9B0E76-CADC-47FC-84E7-76A302C04A58}" type="pres">
      <dgm:prSet presAssocID="{1AC9F8DF-6836-4799-93B0-4EF7E5E09ED4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0593C18-65E4-4BEE-82B7-AA5DEBC340AF}" type="pres">
      <dgm:prSet presAssocID="{1AC9F8DF-6836-4799-93B0-4EF7E5E09ED4}" presName="centerTile" presStyleLbl="fgShp" presStyleIdx="0" presStyleCnt="1" custScaleX="111969" custScaleY="119370">
        <dgm:presLayoutVars>
          <dgm:chMax val="0"/>
          <dgm:chPref val="0"/>
        </dgm:presLayoutVars>
      </dgm:prSet>
      <dgm:spPr/>
      <dgm:t>
        <a:bodyPr/>
        <a:lstStyle/>
        <a:p>
          <a:endParaRPr lang="fr-FR"/>
        </a:p>
      </dgm:t>
    </dgm:pt>
  </dgm:ptLst>
  <dgm:cxnLst>
    <dgm:cxn modelId="{D033D525-F0CE-42D7-9FD8-31D9DA9B1DB5}" type="presOf" srcId="{CB0F3416-5665-4690-B65A-1287AA762D64}" destId="{5AA44CFE-C001-429E-AB03-47745D57BF6D}" srcOrd="0" destOrd="0" presId="urn:microsoft.com/office/officeart/2005/8/layout/matrix1"/>
    <dgm:cxn modelId="{57BDFABD-8FA2-4B5B-B8BE-7F64197E2F42}" type="presOf" srcId="{23DD790C-4391-4878-9771-06952F9CC873}" destId="{90593C18-65E4-4BEE-82B7-AA5DEBC340AF}" srcOrd="0" destOrd="0" presId="urn:microsoft.com/office/officeart/2005/8/layout/matrix1"/>
    <dgm:cxn modelId="{21C87CEB-7E9C-4380-9460-515D5AD7B6DF}" srcId="{23DD790C-4391-4878-9771-06952F9CC873}" destId="{674B7DBE-D790-43C5-8A30-2BF7A5614823}" srcOrd="3" destOrd="0" parTransId="{CAD1753B-F97C-47FB-B5FD-5E124F4CD9DF}" sibTransId="{11BBC928-0C64-4CF8-BBBE-04D373AD86DE}"/>
    <dgm:cxn modelId="{F836AC3C-984B-4757-B018-309FEBCDE35B}" type="presOf" srcId="{E7513CEB-651D-4802-8643-C6B160DF5FBD}" destId="{B4BDD67E-D80B-43A3-96C0-D99974C90D53}" srcOrd="1" destOrd="0" presId="urn:microsoft.com/office/officeart/2005/8/layout/matrix1"/>
    <dgm:cxn modelId="{AC6B71C5-7B31-4E46-AC1D-3FF188D1A979}" type="presOf" srcId="{674B7DBE-D790-43C5-8A30-2BF7A5614823}" destId="{570B92BA-955C-441C-B0E2-BB53F6502536}" srcOrd="0" destOrd="0" presId="urn:microsoft.com/office/officeart/2005/8/layout/matrix1"/>
    <dgm:cxn modelId="{C952FB77-CA8E-40FE-B2AD-A1D7A2FE0F86}" type="presOf" srcId="{674B7DBE-D790-43C5-8A30-2BF7A5614823}" destId="{8E9B0E76-CADC-47FC-84E7-76A302C04A58}" srcOrd="1" destOrd="0" presId="urn:microsoft.com/office/officeart/2005/8/layout/matrix1"/>
    <dgm:cxn modelId="{E3AE6A93-7ED7-440C-A9DD-B67C34EA23E9}" srcId="{23DD790C-4391-4878-9771-06952F9CC873}" destId="{E7513CEB-651D-4802-8643-C6B160DF5FBD}" srcOrd="1" destOrd="0" parTransId="{CCE3DFB6-A408-48FE-9DB6-B737C2B5C6DA}" sibTransId="{EB784AE2-7B38-4B54-B1E5-7160C9C01AD7}"/>
    <dgm:cxn modelId="{85C81BD1-9C79-4AA0-8B52-E9405B6B442E}" srcId="{23DD790C-4391-4878-9771-06952F9CC873}" destId="{7A4D60E9-99E6-4027-A0CC-AD55DDD97EFB}" srcOrd="2" destOrd="0" parTransId="{AFE54C23-D42E-4ECE-8E93-71610C07855D}" sibTransId="{482548CB-DBCF-417C-A415-7CA54E3542AF}"/>
    <dgm:cxn modelId="{C03F1495-7EDA-4C0F-9EBA-46282FD2FE78}" type="presOf" srcId="{CB0F3416-5665-4690-B65A-1287AA762D64}" destId="{651BB6EC-8121-4753-A958-9944DA62E6E4}" srcOrd="1" destOrd="0" presId="urn:microsoft.com/office/officeart/2005/8/layout/matrix1"/>
    <dgm:cxn modelId="{A40EB337-42C8-4707-9281-B1F1A2312C83}" type="presOf" srcId="{E7513CEB-651D-4802-8643-C6B160DF5FBD}" destId="{83D36370-5B5A-4A8F-BFB0-E34C7C2F8E53}" srcOrd="0" destOrd="0" presId="urn:microsoft.com/office/officeart/2005/8/layout/matrix1"/>
    <dgm:cxn modelId="{5E74CAA5-2DB9-458B-8405-1E32CCF5CD02}" type="presOf" srcId="{1AC9F8DF-6836-4799-93B0-4EF7E5E09ED4}" destId="{F2BE16E2-0503-4DB6-AFA7-8C0BE66D7FE4}" srcOrd="0" destOrd="0" presId="urn:microsoft.com/office/officeart/2005/8/layout/matrix1"/>
    <dgm:cxn modelId="{828C6FB0-801F-45B2-82FD-55C538A850BF}" srcId="{23DD790C-4391-4878-9771-06952F9CC873}" destId="{CB0F3416-5665-4690-B65A-1287AA762D64}" srcOrd="0" destOrd="0" parTransId="{0FCDC7F1-5BE6-4ACD-9B06-2CC5A7448E58}" sibTransId="{F22483D4-F8C5-416F-8D00-DBC4E1A44B74}"/>
    <dgm:cxn modelId="{D503AC08-BFCD-4C5F-B4DD-7A3093BE65AC}" srcId="{1AC9F8DF-6836-4799-93B0-4EF7E5E09ED4}" destId="{23DD790C-4391-4878-9771-06952F9CC873}" srcOrd="0" destOrd="0" parTransId="{48DA7F69-F307-4BEA-8A7D-4C06162ABA26}" sibTransId="{FE9E3DFF-B974-4729-9AB8-7D8F3BBF93B5}"/>
    <dgm:cxn modelId="{4370B711-B9D3-45DE-B984-DC2D7547F823}" type="presOf" srcId="{7A4D60E9-99E6-4027-A0CC-AD55DDD97EFB}" destId="{99E7F642-A7DB-481A-951A-3FAE4F90EEB1}" srcOrd="0" destOrd="0" presId="urn:microsoft.com/office/officeart/2005/8/layout/matrix1"/>
    <dgm:cxn modelId="{07E1588E-AAD0-4675-8D81-D64100EA1A12}" type="presOf" srcId="{7A4D60E9-99E6-4027-A0CC-AD55DDD97EFB}" destId="{FF6FBE9A-48BD-40DE-A5C8-8E2D27CBB288}" srcOrd="1" destOrd="0" presId="urn:microsoft.com/office/officeart/2005/8/layout/matrix1"/>
    <dgm:cxn modelId="{F51EC01E-3858-4772-B214-ECF2E2114B8C}" type="presParOf" srcId="{F2BE16E2-0503-4DB6-AFA7-8C0BE66D7FE4}" destId="{BD33E834-5435-4DF2-89AF-393A634FF133}" srcOrd="0" destOrd="0" presId="urn:microsoft.com/office/officeart/2005/8/layout/matrix1"/>
    <dgm:cxn modelId="{C711B548-1AAA-4D51-A1A1-9AA062A29204}" type="presParOf" srcId="{BD33E834-5435-4DF2-89AF-393A634FF133}" destId="{5AA44CFE-C001-429E-AB03-47745D57BF6D}" srcOrd="0" destOrd="0" presId="urn:microsoft.com/office/officeart/2005/8/layout/matrix1"/>
    <dgm:cxn modelId="{8AD2AB70-FF7A-48E5-8EB0-512EF7551D68}" type="presParOf" srcId="{BD33E834-5435-4DF2-89AF-393A634FF133}" destId="{651BB6EC-8121-4753-A958-9944DA62E6E4}" srcOrd="1" destOrd="0" presId="urn:microsoft.com/office/officeart/2005/8/layout/matrix1"/>
    <dgm:cxn modelId="{E5FF7CC8-05A0-4B71-9E05-F5C1A0DA04F8}" type="presParOf" srcId="{BD33E834-5435-4DF2-89AF-393A634FF133}" destId="{83D36370-5B5A-4A8F-BFB0-E34C7C2F8E53}" srcOrd="2" destOrd="0" presId="urn:microsoft.com/office/officeart/2005/8/layout/matrix1"/>
    <dgm:cxn modelId="{A5B20586-5533-4A01-8743-91F284A61443}" type="presParOf" srcId="{BD33E834-5435-4DF2-89AF-393A634FF133}" destId="{B4BDD67E-D80B-43A3-96C0-D99974C90D53}" srcOrd="3" destOrd="0" presId="urn:microsoft.com/office/officeart/2005/8/layout/matrix1"/>
    <dgm:cxn modelId="{DE912782-DE28-466C-B874-C3F4036A5E95}" type="presParOf" srcId="{BD33E834-5435-4DF2-89AF-393A634FF133}" destId="{99E7F642-A7DB-481A-951A-3FAE4F90EEB1}" srcOrd="4" destOrd="0" presId="urn:microsoft.com/office/officeart/2005/8/layout/matrix1"/>
    <dgm:cxn modelId="{EE586831-4DAA-4575-A0F3-D35087788247}" type="presParOf" srcId="{BD33E834-5435-4DF2-89AF-393A634FF133}" destId="{FF6FBE9A-48BD-40DE-A5C8-8E2D27CBB288}" srcOrd="5" destOrd="0" presId="urn:microsoft.com/office/officeart/2005/8/layout/matrix1"/>
    <dgm:cxn modelId="{BE8AF3EE-0DD7-48D5-BEA4-C862B9F95719}" type="presParOf" srcId="{BD33E834-5435-4DF2-89AF-393A634FF133}" destId="{570B92BA-955C-441C-B0E2-BB53F6502536}" srcOrd="6" destOrd="0" presId="urn:microsoft.com/office/officeart/2005/8/layout/matrix1"/>
    <dgm:cxn modelId="{A3DBE541-D7B6-4781-97ED-D953C291B36B}" type="presParOf" srcId="{BD33E834-5435-4DF2-89AF-393A634FF133}" destId="{8E9B0E76-CADC-47FC-84E7-76A302C04A58}" srcOrd="7" destOrd="0" presId="urn:microsoft.com/office/officeart/2005/8/layout/matrix1"/>
    <dgm:cxn modelId="{0D6C8120-872C-41AC-B0F6-6C5E6A0491DD}" type="presParOf" srcId="{F2BE16E2-0503-4DB6-AFA7-8C0BE66D7FE4}" destId="{90593C18-65E4-4BEE-82B7-AA5DEBC340AF}" srcOrd="1" destOrd="0" presId="urn:microsoft.com/office/officeart/2005/8/layout/matrix1"/>
  </dgm:cxnLst>
  <dgm:bg/>
  <dgm:whole>
    <a:ln>
      <a:solidFill>
        <a:srgbClr val="00CC00"/>
      </a:solidFill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89468A-453A-442E-B995-08DC45F52499}">
      <dsp:nvSpPr>
        <dsp:cNvPr id="0" name=""/>
        <dsp:cNvSpPr/>
      </dsp:nvSpPr>
      <dsp:spPr>
        <a:xfrm>
          <a:off x="3026435" y="585"/>
          <a:ext cx="4539654" cy="2282644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800" kern="1200" dirty="0"/>
            <a:t>Cotisations, droit d’entrée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800" kern="1200" dirty="0"/>
            <a:t>Apport des membres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800" kern="1200" dirty="0"/>
            <a:t>Recettes d’activités (organisation de manifestations, ventes aux membres, soirées, buvettes …)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800" kern="1200" dirty="0"/>
            <a:t>Produits financiers</a:t>
          </a:r>
        </a:p>
      </dsp:txBody>
      <dsp:txXfrm>
        <a:off x="3026435" y="285916"/>
        <a:ext cx="3683663" cy="1711983"/>
      </dsp:txXfrm>
    </dsp:sp>
    <dsp:sp modelId="{4143843E-5D95-4B23-A8AD-994A76C701D0}">
      <dsp:nvSpPr>
        <dsp:cNvPr id="0" name=""/>
        <dsp:cNvSpPr/>
      </dsp:nvSpPr>
      <dsp:spPr>
        <a:xfrm>
          <a:off x="0" y="585"/>
          <a:ext cx="3026436" cy="2282644"/>
        </a:xfrm>
        <a:prstGeom prst="roundRect">
          <a:avLst/>
        </a:prstGeom>
        <a:solidFill>
          <a:srgbClr val="0000FF"/>
        </a:solidFill>
        <a:ln w="12700" cap="flat" cmpd="sng" algn="ctr">
          <a:solidFill>
            <a:srgbClr val="0000FF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74295" rIns="148590" bIns="7429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900" kern="1200" dirty="0">
              <a:latin typeface="Trebuchet MS" panose="020B0603020202020204" pitchFamily="34" charset="0"/>
            </a:rPr>
            <a:t>Ressources</a:t>
          </a:r>
        </a:p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900" kern="1200" dirty="0">
              <a:latin typeface="Trebuchet MS" panose="020B0603020202020204" pitchFamily="34" charset="0"/>
            </a:rPr>
            <a:t>propres</a:t>
          </a:r>
        </a:p>
      </dsp:txBody>
      <dsp:txXfrm>
        <a:off x="111429" y="112014"/>
        <a:ext cx="2803578" cy="2059786"/>
      </dsp:txXfrm>
    </dsp:sp>
    <dsp:sp modelId="{F209C264-EF5B-42F4-9C9D-D8C51D7CD448}">
      <dsp:nvSpPr>
        <dsp:cNvPr id="0" name=""/>
        <dsp:cNvSpPr/>
      </dsp:nvSpPr>
      <dsp:spPr>
        <a:xfrm>
          <a:off x="3026435" y="2511494"/>
          <a:ext cx="4539654" cy="2282644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800" kern="1200" dirty="0"/>
            <a:t>La collecte de dons auprès des particuliers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800" kern="1200" dirty="0"/>
            <a:t>Les libéralités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800" kern="1200" dirty="0"/>
            <a:t>Financement participatif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800" kern="1200" dirty="0"/>
            <a:t>Subventions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800" kern="1200" dirty="0"/>
            <a:t>Mécénat &amp; Partenariats</a:t>
          </a:r>
        </a:p>
      </dsp:txBody>
      <dsp:txXfrm>
        <a:off x="3026435" y="2796825"/>
        <a:ext cx="3683663" cy="1711983"/>
      </dsp:txXfrm>
    </dsp:sp>
    <dsp:sp modelId="{0F1E9853-F3FB-4DCB-BD94-C0BBE0A181A2}">
      <dsp:nvSpPr>
        <dsp:cNvPr id="0" name=""/>
        <dsp:cNvSpPr/>
      </dsp:nvSpPr>
      <dsp:spPr>
        <a:xfrm>
          <a:off x="0" y="2512080"/>
          <a:ext cx="3026436" cy="2282644"/>
        </a:xfrm>
        <a:prstGeom prst="roundRect">
          <a:avLst/>
        </a:prstGeom>
        <a:solidFill>
          <a:srgbClr val="00CC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74295" rIns="148590" bIns="7429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900" kern="1200" dirty="0">
              <a:latin typeface="Trebuchet MS" panose="020B0603020202020204" pitchFamily="34" charset="0"/>
            </a:rPr>
            <a:t>Ressources</a:t>
          </a:r>
        </a:p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900" kern="1200" dirty="0">
              <a:latin typeface="Trebuchet MS" panose="020B0603020202020204" pitchFamily="34" charset="0"/>
            </a:rPr>
            <a:t>externes</a:t>
          </a:r>
        </a:p>
      </dsp:txBody>
      <dsp:txXfrm>
        <a:off x="111429" y="2623509"/>
        <a:ext cx="2803578" cy="205978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A44CFE-C001-429E-AB03-47745D57BF6D}">
      <dsp:nvSpPr>
        <dsp:cNvPr id="0" name=""/>
        <dsp:cNvSpPr/>
      </dsp:nvSpPr>
      <dsp:spPr>
        <a:xfrm rot="16200000">
          <a:off x="655518" y="-655518"/>
          <a:ext cx="2472007" cy="3783045"/>
        </a:xfrm>
        <a:prstGeom prst="round1Rect">
          <a:avLst/>
        </a:prstGeom>
        <a:solidFill>
          <a:srgbClr val="00CC00"/>
        </a:solidFill>
        <a:ln w="12700" cap="flat" cmpd="sng" algn="ctr">
          <a:solidFill>
            <a:srgbClr val="00CC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696" tIns="234696" rIns="234696" bIns="234696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300" b="1" kern="1200" dirty="0">
              <a:latin typeface="Trebuchet MS" panose="020B0603020202020204" pitchFamily="34" charset="0"/>
            </a:rPr>
            <a:t>LES</a:t>
          </a:r>
        </a:p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300" b="1" kern="1200" dirty="0">
              <a:latin typeface="Trebuchet MS" panose="020B0603020202020204" pitchFamily="34" charset="0"/>
            </a:rPr>
            <a:t> COTISATIONS</a:t>
          </a:r>
        </a:p>
      </dsp:txBody>
      <dsp:txXfrm rot="5400000">
        <a:off x="-1" y="1"/>
        <a:ext cx="3783045" cy="1854005"/>
      </dsp:txXfrm>
    </dsp:sp>
    <dsp:sp modelId="{83D36370-5B5A-4A8F-BFB0-E34C7C2F8E53}">
      <dsp:nvSpPr>
        <dsp:cNvPr id="0" name=""/>
        <dsp:cNvSpPr/>
      </dsp:nvSpPr>
      <dsp:spPr>
        <a:xfrm>
          <a:off x="3783045" y="0"/>
          <a:ext cx="3783045" cy="2472007"/>
        </a:xfrm>
        <a:prstGeom prst="round1Rect">
          <a:avLst/>
        </a:prstGeom>
        <a:solidFill>
          <a:srgbClr val="00CC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696" tIns="234696" rIns="234696" bIns="234696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300" b="1" kern="1200" dirty="0">
              <a:latin typeface="Trebuchet MS" panose="020B0603020202020204" pitchFamily="34" charset="0"/>
            </a:rPr>
            <a:t>LES VENTES ADDITIONNELLES</a:t>
          </a:r>
        </a:p>
      </dsp:txBody>
      <dsp:txXfrm>
        <a:off x="3783045" y="0"/>
        <a:ext cx="3783045" cy="1854005"/>
      </dsp:txXfrm>
    </dsp:sp>
    <dsp:sp modelId="{99E7F642-A7DB-481A-951A-3FAE4F90EEB1}">
      <dsp:nvSpPr>
        <dsp:cNvPr id="0" name=""/>
        <dsp:cNvSpPr/>
      </dsp:nvSpPr>
      <dsp:spPr>
        <a:xfrm rot="10800000">
          <a:off x="0" y="2472007"/>
          <a:ext cx="3783045" cy="2472007"/>
        </a:xfrm>
        <a:prstGeom prst="round1Rect">
          <a:avLst/>
        </a:prstGeom>
        <a:solidFill>
          <a:srgbClr val="00CC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696" tIns="234696" rIns="234696" bIns="234696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300" b="1" kern="1200" dirty="0">
              <a:latin typeface="Trebuchet MS" panose="020B0603020202020204" pitchFamily="34" charset="0"/>
            </a:rPr>
            <a:t>LES AIDES FINANCIERES PUBLIQUES</a:t>
          </a:r>
        </a:p>
      </dsp:txBody>
      <dsp:txXfrm rot="10800000">
        <a:off x="0" y="3090009"/>
        <a:ext cx="3783045" cy="1854005"/>
      </dsp:txXfrm>
    </dsp:sp>
    <dsp:sp modelId="{570B92BA-955C-441C-B0E2-BB53F6502536}">
      <dsp:nvSpPr>
        <dsp:cNvPr id="0" name=""/>
        <dsp:cNvSpPr/>
      </dsp:nvSpPr>
      <dsp:spPr>
        <a:xfrm rot="5400000">
          <a:off x="4438563" y="1816488"/>
          <a:ext cx="2472007" cy="3783045"/>
        </a:xfrm>
        <a:prstGeom prst="round1Rect">
          <a:avLst/>
        </a:prstGeom>
        <a:solidFill>
          <a:srgbClr val="00CC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696" tIns="234696" rIns="234696" bIns="234696" numCol="1" spcCol="1270" anchor="ctr" anchorCtr="0">
          <a:noAutofit/>
        </a:bodyPr>
        <a:lstStyle/>
        <a:p>
          <a:pPr lvl="0" algn="ctr" defTabSz="1466850">
            <a:lnSpc>
              <a:spcPct val="50000"/>
            </a:lnSpc>
            <a:spcBef>
              <a:spcPct val="0"/>
            </a:spcBef>
            <a:spcAft>
              <a:spcPct val="35000"/>
            </a:spcAft>
          </a:pPr>
          <a:r>
            <a:rPr lang="fr-FR" sz="3300" b="1" kern="1200" dirty="0">
              <a:latin typeface="Trebuchet MS" panose="020B0603020202020204" pitchFamily="34" charset="0"/>
            </a:rPr>
            <a:t>LES AIDES</a:t>
          </a:r>
        </a:p>
        <a:p>
          <a:pPr lvl="0" algn="ctr" defTabSz="1466850">
            <a:lnSpc>
              <a:spcPct val="50000"/>
            </a:lnSpc>
            <a:spcBef>
              <a:spcPct val="0"/>
            </a:spcBef>
            <a:spcAft>
              <a:spcPct val="35000"/>
            </a:spcAft>
          </a:pPr>
          <a:r>
            <a:rPr lang="fr-FR" sz="3300" b="1" kern="1200" dirty="0">
              <a:latin typeface="Trebuchet MS" panose="020B0603020202020204" pitchFamily="34" charset="0"/>
            </a:rPr>
            <a:t>FINANCIERES</a:t>
          </a:r>
        </a:p>
        <a:p>
          <a:pPr lvl="0" algn="ctr" defTabSz="1466850">
            <a:lnSpc>
              <a:spcPct val="50000"/>
            </a:lnSpc>
            <a:spcBef>
              <a:spcPct val="0"/>
            </a:spcBef>
            <a:spcAft>
              <a:spcPct val="35000"/>
            </a:spcAft>
          </a:pPr>
          <a:r>
            <a:rPr lang="fr-FR" sz="3300" b="1" kern="1200" dirty="0">
              <a:latin typeface="Trebuchet MS" panose="020B0603020202020204" pitchFamily="34" charset="0"/>
            </a:rPr>
            <a:t>PRIVEES</a:t>
          </a:r>
        </a:p>
      </dsp:txBody>
      <dsp:txXfrm rot="-5400000">
        <a:off x="3783044" y="3090009"/>
        <a:ext cx="3783045" cy="1854005"/>
      </dsp:txXfrm>
    </dsp:sp>
    <dsp:sp modelId="{90593C18-65E4-4BEE-82B7-AA5DEBC340AF}">
      <dsp:nvSpPr>
        <dsp:cNvPr id="0" name=""/>
        <dsp:cNvSpPr/>
      </dsp:nvSpPr>
      <dsp:spPr>
        <a:xfrm>
          <a:off x="2512293" y="1734298"/>
          <a:ext cx="2541502" cy="1475417"/>
        </a:xfrm>
        <a:prstGeom prst="round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fr-FR" sz="2800" b="1" kern="1200" dirty="0">
              <a:latin typeface="Trebuchet MS" panose="020B0603020202020204" pitchFamily="34" charset="0"/>
              <a:ea typeface="Segoe UI Black" pitchFamily="34" charset="0"/>
            </a:rPr>
            <a:t>REVENUS </a:t>
          </a:r>
        </a:p>
        <a:p>
          <a:pPr lvl="0" algn="ctr" defTabSz="12446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fr-FR" sz="2800" b="1" kern="1200" dirty="0">
              <a:latin typeface="Trebuchet MS" panose="020B0603020202020204" pitchFamily="34" charset="0"/>
              <a:ea typeface="Segoe UI Black" pitchFamily="34" charset="0"/>
            </a:rPr>
            <a:t>des</a:t>
          </a:r>
        </a:p>
        <a:p>
          <a:pPr lvl="0" algn="ctr" defTabSz="12446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fr-FR" sz="2800" b="1" kern="1200" dirty="0">
              <a:latin typeface="Trebuchet MS" panose="020B0603020202020204" pitchFamily="34" charset="0"/>
              <a:ea typeface="Segoe UI Black" pitchFamily="34" charset="0"/>
            </a:rPr>
            <a:t>CLUBS</a:t>
          </a:r>
        </a:p>
      </dsp:txBody>
      <dsp:txXfrm>
        <a:off x="2584317" y="1806322"/>
        <a:ext cx="2397454" cy="133136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328D8-4E1A-43CD-8B6B-B1A3D2CF4942}" type="datetimeFigureOut">
              <a:rPr lang="fr-FR" smtClean="0"/>
              <a:pPr/>
              <a:t>24/02/2026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D26F6-73D4-47AB-A5F9-5E08C6B55E5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463150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328D8-4E1A-43CD-8B6B-B1A3D2CF4942}" type="datetimeFigureOut">
              <a:rPr lang="fr-FR" smtClean="0"/>
              <a:pPr/>
              <a:t>24/02/2026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D26F6-73D4-47AB-A5F9-5E08C6B55E5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72913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328D8-4E1A-43CD-8B6B-B1A3D2CF4942}" type="datetimeFigureOut">
              <a:rPr lang="fr-FR" smtClean="0"/>
              <a:pPr/>
              <a:t>24/02/2026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D26F6-73D4-47AB-A5F9-5E08C6B55E5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0886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328D8-4E1A-43CD-8B6B-B1A3D2CF4942}" type="datetimeFigureOut">
              <a:rPr lang="fr-FR" smtClean="0"/>
              <a:pPr/>
              <a:t>24/02/2026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D26F6-73D4-47AB-A5F9-5E08C6B55E5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1986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328D8-4E1A-43CD-8B6B-B1A3D2CF4942}" type="datetimeFigureOut">
              <a:rPr lang="fr-FR" smtClean="0"/>
              <a:pPr/>
              <a:t>24/02/2026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D26F6-73D4-47AB-A5F9-5E08C6B55E5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41086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328D8-4E1A-43CD-8B6B-B1A3D2CF4942}" type="datetimeFigureOut">
              <a:rPr lang="fr-FR" smtClean="0"/>
              <a:pPr/>
              <a:t>24/02/2026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D26F6-73D4-47AB-A5F9-5E08C6B55E5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55927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328D8-4E1A-43CD-8B6B-B1A3D2CF4942}" type="datetimeFigureOut">
              <a:rPr lang="fr-FR" smtClean="0"/>
              <a:pPr/>
              <a:t>24/02/2026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D26F6-73D4-47AB-A5F9-5E08C6B55E5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535783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328D8-4E1A-43CD-8B6B-B1A3D2CF4942}" type="datetimeFigureOut">
              <a:rPr lang="fr-FR" smtClean="0"/>
              <a:pPr/>
              <a:t>24/02/2026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D26F6-73D4-47AB-A5F9-5E08C6B55E5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289036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328D8-4E1A-43CD-8B6B-B1A3D2CF4942}" type="datetimeFigureOut">
              <a:rPr lang="fr-FR" smtClean="0"/>
              <a:pPr/>
              <a:t>24/02/2026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D26F6-73D4-47AB-A5F9-5E08C6B55E5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01483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328D8-4E1A-43CD-8B6B-B1A3D2CF4942}" type="datetimeFigureOut">
              <a:rPr lang="fr-FR" smtClean="0"/>
              <a:pPr/>
              <a:t>24/02/2026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D26F6-73D4-47AB-A5F9-5E08C6B55E5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571898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328D8-4E1A-43CD-8B6B-B1A3D2CF4942}" type="datetimeFigureOut">
              <a:rPr lang="fr-FR" smtClean="0"/>
              <a:pPr/>
              <a:t>24/02/2026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D26F6-73D4-47AB-A5F9-5E08C6B55E5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372287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1328D8-4E1A-43CD-8B6B-B1A3D2CF4942}" type="datetimeFigureOut">
              <a:rPr lang="fr-FR" smtClean="0"/>
              <a:pPr/>
              <a:t>24/02/2026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ED26F6-73D4-47AB-A5F9-5E08C6B55E5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1889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eg"/><Relationship Id="rId4" Type="http://schemas.openxmlformats.org/officeDocument/2006/relationships/image" Target="../media/image3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jpg"/><Relationship Id="rId4" Type="http://schemas.openxmlformats.org/officeDocument/2006/relationships/image" Target="../media/image39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entre-francais-fondations.org/fondations-fonds-de-dotation/annuaire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padlet.com/mrollin7/les-essentiels-des-aides-financieres-pour-mon-club-ti58txoi5zum4vq3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yesasso.org/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mailto:c.nimbo@occitanie-ffr.fr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hyperlink" Target="mailto:c.soutade@occitanie-ffr.fr" TargetMode="External"/><Relationship Id="rId3" Type="http://schemas.openxmlformats.org/officeDocument/2006/relationships/hyperlink" Target="mailto:s.lapierre@occitanie-ffr.fr" TargetMode="External"/><Relationship Id="rId7" Type="http://schemas.openxmlformats.org/officeDocument/2006/relationships/hyperlink" Target="mailto:thibaud.espada@gmail.com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loz_assistante48@outlook.fr" TargetMode="External"/><Relationship Id="rId5" Type="http://schemas.openxmlformats.org/officeDocument/2006/relationships/hyperlink" Target="mailto:celine.lorin@auraexpertise.com" TargetMode="External"/><Relationship Id="rId4" Type="http://schemas.openxmlformats.org/officeDocument/2006/relationships/hyperlink" Target="mailto:s.beziat@occitanie-ffr.fr" TargetMode="Externa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LOGO LIGUE OCCITANIE RUGBY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559562" y="313592"/>
            <a:ext cx="1269024" cy="1269024"/>
          </a:xfrm>
          <a:prstGeom prst="rect">
            <a:avLst/>
          </a:prstGeom>
        </p:spPr>
      </p:pic>
      <p:pic>
        <p:nvPicPr>
          <p:cNvPr id="5" name="Image 4" descr="LOGO FFR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13238" y="5175737"/>
            <a:ext cx="1312984" cy="1312984"/>
          </a:xfrm>
          <a:prstGeom prst="rect">
            <a:avLst/>
          </a:prstGeom>
        </p:spPr>
      </p:pic>
      <p:pic>
        <p:nvPicPr>
          <p:cNvPr id="3" name="Image 2" descr="Une image contenant texte, capture d’écran, Police, logo&#10;&#10;Le contenu généré par l’IA peut être incorrect.">
            <a:extLst>
              <a:ext uri="{FF2B5EF4-FFF2-40B4-BE49-F238E27FC236}">
                <a16:creationId xmlns:a16="http://schemas.microsoft.com/office/drawing/2014/main" id="{2D516A65-E577-CC5C-B144-A3C23C37C2F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9" y="0"/>
            <a:ext cx="1218869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4985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A56148F-6178-BEB4-CD65-D4792F63CD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B12458E-0C37-AA5E-3E0E-A7E6D30F91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85618"/>
            <a:ext cx="10515600" cy="838524"/>
          </a:xfrm>
        </p:spPr>
        <p:txBody>
          <a:bodyPr>
            <a:noAutofit/>
          </a:bodyPr>
          <a:lstStyle/>
          <a:p>
            <a:r>
              <a:rPr lang="fr-FR" sz="2800" dirty="0">
                <a:latin typeface="Bahnschrift" pitchFamily="34" charset="0"/>
              </a:rPr>
              <a:t>III - LES DIFFERENTES SOURCES DE FINANCEMENT</a:t>
            </a:r>
          </a:p>
        </p:txBody>
      </p:sp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C8049BA7-1215-A5CD-AD96-ECA5F08F478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53946600"/>
              </p:ext>
            </p:extLst>
          </p:nvPr>
        </p:nvGraphicFramePr>
        <p:xfrm>
          <a:off x="2312955" y="1668278"/>
          <a:ext cx="7566090" cy="49440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396932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02592A-35BF-8F23-1148-02B6975E73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EE46A98-35B3-48A5-4D6D-15AC1E294C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85618"/>
            <a:ext cx="10515600" cy="838524"/>
          </a:xfrm>
        </p:spPr>
        <p:txBody>
          <a:bodyPr>
            <a:noAutofit/>
          </a:bodyPr>
          <a:lstStyle/>
          <a:p>
            <a:r>
              <a:rPr lang="fr-FR" sz="2800" dirty="0">
                <a:latin typeface="Bahnschrift" pitchFamily="34" charset="0"/>
              </a:rPr>
              <a:t>LES FINANCEMENTS PRIVES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FB57B87-8C4E-9EA6-3B42-FD803E322478}"/>
              </a:ext>
            </a:extLst>
          </p:cNvPr>
          <p:cNvSpPr/>
          <p:nvPr/>
        </p:nvSpPr>
        <p:spPr>
          <a:xfrm>
            <a:off x="668484" y="3961205"/>
            <a:ext cx="2389909" cy="160485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Trebuchet MS" panose="020B0603020202020204" pitchFamily="34" charset="0"/>
              </a:rPr>
              <a:t>COLLECTE de DONS auprès des particuliers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F23F7C3-FA8B-4C7D-D4EC-210C919E7A17}"/>
              </a:ext>
            </a:extLst>
          </p:cNvPr>
          <p:cNvSpPr/>
          <p:nvPr/>
        </p:nvSpPr>
        <p:spPr>
          <a:xfrm>
            <a:off x="3505200" y="3961205"/>
            <a:ext cx="2389909" cy="1604858"/>
          </a:xfrm>
          <a:prstGeom prst="roundRect">
            <a:avLst/>
          </a:prstGeom>
          <a:solidFill>
            <a:srgbClr val="66FF6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fr-FR" sz="2000" b="1" dirty="0">
                <a:solidFill>
                  <a:schemeClr val="tx1"/>
                </a:solidFill>
                <a:latin typeface="Trebuchet MS" panose="020B0603020202020204" pitchFamily="34" charset="0"/>
              </a:rPr>
              <a:t>Plateforme de collectes de dons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BEB7BFF0-D325-5B28-C93D-408FE198211D}"/>
              </a:ext>
            </a:extLst>
          </p:cNvPr>
          <p:cNvSpPr/>
          <p:nvPr/>
        </p:nvSpPr>
        <p:spPr>
          <a:xfrm>
            <a:off x="9133608" y="1819484"/>
            <a:ext cx="2389909" cy="1604858"/>
          </a:xfrm>
          <a:prstGeom prst="roundRect">
            <a:avLst/>
          </a:prstGeom>
          <a:solidFill>
            <a:srgbClr val="66FF6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000" b="1" dirty="0">
                <a:solidFill>
                  <a:schemeClr val="tx1"/>
                </a:solidFill>
                <a:latin typeface="Trebuchet MS" panose="020B0603020202020204" pitchFamily="34" charset="0"/>
              </a:rPr>
              <a:t>-   Prestations</a:t>
            </a:r>
          </a:p>
          <a:p>
            <a:pPr marL="342900" indent="-342900">
              <a:buFontTx/>
              <a:buChar char="-"/>
            </a:pPr>
            <a:r>
              <a:rPr lang="fr-FR" sz="2000" b="1" dirty="0">
                <a:solidFill>
                  <a:schemeClr val="tx1"/>
                </a:solidFill>
                <a:latin typeface="Trebuchet MS" panose="020B0603020202020204" pitchFamily="34" charset="0"/>
              </a:rPr>
              <a:t>Vente</a:t>
            </a:r>
          </a:p>
          <a:p>
            <a:pPr marL="342900" indent="-342900">
              <a:buFontTx/>
              <a:buChar char="-"/>
            </a:pPr>
            <a:r>
              <a:rPr lang="fr-FR" sz="2000" b="1" dirty="0">
                <a:solidFill>
                  <a:schemeClr val="tx1"/>
                </a:solidFill>
                <a:latin typeface="Trebuchet MS" panose="020B0603020202020204" pitchFamily="34" charset="0"/>
              </a:rPr>
              <a:t>Marchandising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D60D717-6F3C-938F-AA00-505266E1B3FA}"/>
              </a:ext>
            </a:extLst>
          </p:cNvPr>
          <p:cNvSpPr/>
          <p:nvPr/>
        </p:nvSpPr>
        <p:spPr>
          <a:xfrm>
            <a:off x="622588" y="1819484"/>
            <a:ext cx="2389909" cy="160485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200" b="1" dirty="0">
                <a:solidFill>
                  <a:schemeClr val="tx1"/>
                </a:solidFill>
                <a:latin typeface="Trebuchet MS" panose="020B0603020202020204" pitchFamily="34" charset="0"/>
              </a:rPr>
              <a:t>FINANCEMENTS</a:t>
            </a:r>
          </a:p>
          <a:p>
            <a:pPr algn="ctr"/>
            <a:r>
              <a:rPr lang="fr-FR" sz="2400" b="1" dirty="0">
                <a:solidFill>
                  <a:schemeClr val="tx1"/>
                </a:solidFill>
                <a:latin typeface="Trebuchet MS" panose="020B0603020202020204" pitchFamily="34" charset="0"/>
              </a:rPr>
              <a:t>liés aux activités du club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A2A5A15-A2DF-A266-7B2C-F04A93473A8E}"/>
              </a:ext>
            </a:extLst>
          </p:cNvPr>
          <p:cNvSpPr/>
          <p:nvPr/>
        </p:nvSpPr>
        <p:spPr>
          <a:xfrm>
            <a:off x="6279573" y="1819484"/>
            <a:ext cx="2389909" cy="1604858"/>
          </a:xfrm>
          <a:prstGeom prst="roundRect">
            <a:avLst/>
          </a:prstGeom>
          <a:solidFill>
            <a:srgbClr val="66FF6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fr-FR" sz="2000" b="1" dirty="0">
                <a:solidFill>
                  <a:schemeClr val="tx1"/>
                </a:solidFill>
                <a:latin typeface="Trebuchet MS" panose="020B0603020202020204" pitchFamily="34" charset="0"/>
              </a:rPr>
              <a:t>- Diversification des pratiques</a:t>
            </a:r>
          </a:p>
          <a:p>
            <a:pPr algn="just"/>
            <a:r>
              <a:rPr lang="fr-FR" sz="2000" b="1" dirty="0">
                <a:solidFill>
                  <a:schemeClr val="tx1"/>
                </a:solidFill>
                <a:latin typeface="Trebuchet MS" panose="020B0603020202020204" pitchFamily="34" charset="0"/>
              </a:rPr>
              <a:t>- Location de matériel et équipement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F4F804E6-A486-8C32-AB3C-9FF400BF6DBD}"/>
              </a:ext>
            </a:extLst>
          </p:cNvPr>
          <p:cNvSpPr/>
          <p:nvPr/>
        </p:nvSpPr>
        <p:spPr>
          <a:xfrm>
            <a:off x="9133607" y="3961205"/>
            <a:ext cx="2389909" cy="1604858"/>
          </a:xfrm>
          <a:prstGeom prst="roundRect">
            <a:avLst/>
          </a:prstGeom>
          <a:solidFill>
            <a:srgbClr val="66FF6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900" b="1" dirty="0">
                <a:solidFill>
                  <a:schemeClr val="tx1"/>
                </a:solidFill>
                <a:latin typeface="Trebuchet MS" panose="020B0603020202020204" pitchFamily="34" charset="0"/>
              </a:rPr>
              <a:t>- Mailing</a:t>
            </a:r>
          </a:p>
          <a:p>
            <a:r>
              <a:rPr lang="fr-FR" sz="1900" b="1" dirty="0">
                <a:solidFill>
                  <a:schemeClr val="tx1"/>
                </a:solidFill>
                <a:latin typeface="Trebuchet MS" panose="020B0603020202020204" pitchFamily="34" charset="0"/>
              </a:rPr>
              <a:t>- Emailing</a:t>
            </a:r>
          </a:p>
          <a:p>
            <a:r>
              <a:rPr lang="fr-FR" sz="1900" b="1" dirty="0">
                <a:solidFill>
                  <a:schemeClr val="tx1"/>
                </a:solidFill>
                <a:latin typeface="Trebuchet MS" panose="020B0603020202020204" pitchFamily="34" charset="0"/>
              </a:rPr>
              <a:t>- Voie publique</a:t>
            </a:r>
          </a:p>
          <a:p>
            <a:r>
              <a:rPr lang="fr-FR" sz="1900" b="1" dirty="0">
                <a:solidFill>
                  <a:schemeClr val="tx1"/>
                </a:solidFill>
                <a:latin typeface="Trebuchet MS" panose="020B0603020202020204" pitchFamily="34" charset="0"/>
              </a:rPr>
              <a:t>- Réseaux sociaux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78CF983-E120-E07C-F3F3-D37982E34120}"/>
              </a:ext>
            </a:extLst>
          </p:cNvPr>
          <p:cNvSpPr/>
          <p:nvPr/>
        </p:nvSpPr>
        <p:spPr>
          <a:xfrm>
            <a:off x="6341916" y="3970522"/>
            <a:ext cx="2389909" cy="1604858"/>
          </a:xfrm>
          <a:prstGeom prst="roundRect">
            <a:avLst/>
          </a:prstGeom>
          <a:solidFill>
            <a:srgbClr val="66FF6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chemeClr val="tx1"/>
                </a:solidFill>
                <a:latin typeface="Trebuchet MS" panose="020B0603020202020204" pitchFamily="34" charset="0"/>
              </a:rPr>
              <a:t>Financement participatif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497F023-31D2-BF0F-1F65-CAB5A2131B3B}"/>
              </a:ext>
            </a:extLst>
          </p:cNvPr>
          <p:cNvSpPr/>
          <p:nvPr/>
        </p:nvSpPr>
        <p:spPr>
          <a:xfrm>
            <a:off x="3505199" y="1819484"/>
            <a:ext cx="2389909" cy="1604858"/>
          </a:xfrm>
          <a:prstGeom prst="roundRect">
            <a:avLst/>
          </a:prstGeom>
          <a:solidFill>
            <a:srgbClr val="66FF6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000" b="1" dirty="0">
              <a:solidFill>
                <a:schemeClr val="tx1"/>
              </a:solidFill>
              <a:latin typeface="Trebuchet MS" panose="020B0603020202020204" pitchFamily="34" charset="0"/>
            </a:endParaRPr>
          </a:p>
          <a:p>
            <a:r>
              <a:rPr lang="fr-FR" sz="2000" b="1" dirty="0">
                <a:solidFill>
                  <a:schemeClr val="tx1"/>
                </a:solidFill>
                <a:latin typeface="Trebuchet MS" panose="020B0603020202020204" pitchFamily="34" charset="0"/>
              </a:rPr>
              <a:t>- Adhésions</a:t>
            </a:r>
          </a:p>
          <a:p>
            <a:r>
              <a:rPr lang="fr-FR" sz="2000" b="1" dirty="0">
                <a:solidFill>
                  <a:schemeClr val="tx1"/>
                </a:solidFill>
                <a:latin typeface="Trebuchet MS" panose="020B0603020202020204" pitchFamily="34" charset="0"/>
              </a:rPr>
              <a:t>- Cotisations</a:t>
            </a:r>
          </a:p>
          <a:p>
            <a:r>
              <a:rPr lang="fr-FR" sz="2000" b="1" dirty="0">
                <a:solidFill>
                  <a:schemeClr val="tx1"/>
                </a:solidFill>
                <a:latin typeface="Trebuchet MS" panose="020B0603020202020204" pitchFamily="34" charset="0"/>
              </a:rPr>
              <a:t>- Fédération</a:t>
            </a:r>
          </a:p>
          <a:p>
            <a:pPr algn="ctr"/>
            <a:endParaRPr lang="fr-FR" sz="2400" b="1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65801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EC2B0A-38C0-EB4C-7AF3-3F2F77CD84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9105FF8-2F87-A971-8C51-19CD5741A8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85618"/>
            <a:ext cx="10515600" cy="838524"/>
          </a:xfrm>
        </p:spPr>
        <p:txBody>
          <a:bodyPr>
            <a:noAutofit/>
          </a:bodyPr>
          <a:lstStyle/>
          <a:p>
            <a:r>
              <a:rPr lang="fr-FR" sz="2800" dirty="0">
                <a:latin typeface="Bahnschrift" pitchFamily="34" charset="0"/>
              </a:rPr>
              <a:t>LES FINANCEMENTS PRIVES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A5C4D67-E3EB-687A-6EF0-C318AE19F690}"/>
              </a:ext>
            </a:extLst>
          </p:cNvPr>
          <p:cNvSpPr/>
          <p:nvPr/>
        </p:nvSpPr>
        <p:spPr>
          <a:xfrm>
            <a:off x="1704107" y="1851732"/>
            <a:ext cx="2389909" cy="160485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Trebuchet MS" panose="020B0603020202020204" pitchFamily="34" charset="0"/>
              </a:rPr>
              <a:t>SPONSORING</a:t>
            </a:r>
          </a:p>
          <a:p>
            <a:pPr algn="ctr"/>
            <a:r>
              <a:rPr lang="fr-FR" sz="2400" b="1" dirty="0">
                <a:solidFill>
                  <a:schemeClr val="tx1"/>
                </a:solidFill>
                <a:latin typeface="Trebuchet MS" panose="020B0603020202020204" pitchFamily="34" charset="0"/>
              </a:rPr>
              <a:t>Sponsoring</a:t>
            </a:r>
          </a:p>
          <a:p>
            <a:pPr algn="ctr"/>
            <a:r>
              <a:rPr lang="fr-FR" sz="2400" b="1" dirty="0">
                <a:solidFill>
                  <a:schemeClr val="tx1"/>
                </a:solidFill>
                <a:latin typeface="Trebuchet MS" panose="020B0603020202020204" pitchFamily="34" charset="0"/>
              </a:rPr>
              <a:t>digital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863E789-5493-97CF-A859-B7998966D847}"/>
              </a:ext>
            </a:extLst>
          </p:cNvPr>
          <p:cNvSpPr/>
          <p:nvPr/>
        </p:nvSpPr>
        <p:spPr>
          <a:xfrm>
            <a:off x="4901045" y="1913002"/>
            <a:ext cx="2389909" cy="160485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Trebuchet MS" panose="020B0603020202020204" pitchFamily="34" charset="0"/>
              </a:rPr>
              <a:t>MECENAT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64D35641-09FF-28BE-7C57-0C4376853D46}"/>
              </a:ext>
            </a:extLst>
          </p:cNvPr>
          <p:cNvSpPr/>
          <p:nvPr/>
        </p:nvSpPr>
        <p:spPr>
          <a:xfrm>
            <a:off x="1704108" y="3961205"/>
            <a:ext cx="2389909" cy="160485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200" b="1" dirty="0">
                <a:solidFill>
                  <a:schemeClr val="tx1"/>
                </a:solidFill>
                <a:latin typeface="Trebuchet MS" panose="020B0603020202020204" pitchFamily="34" charset="0"/>
              </a:rPr>
              <a:t>EVENEMENTIEL</a:t>
            </a:r>
          </a:p>
          <a:p>
            <a:pPr algn="ctr"/>
            <a:r>
              <a:rPr lang="fr-FR" sz="2000" b="1" dirty="0">
                <a:solidFill>
                  <a:schemeClr val="tx1"/>
                </a:solidFill>
                <a:latin typeface="Trebuchet MS" panose="020B0603020202020204" pitchFamily="34" charset="0"/>
              </a:rPr>
              <a:t>(Loto – Billetterie – Buvette/Repas)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02E11136-8711-C5C5-3EAB-23FAFFE95457}"/>
              </a:ext>
            </a:extLst>
          </p:cNvPr>
          <p:cNvSpPr/>
          <p:nvPr/>
        </p:nvSpPr>
        <p:spPr>
          <a:xfrm>
            <a:off x="8177645" y="3961205"/>
            <a:ext cx="2389909" cy="160485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900" b="1" dirty="0">
                <a:solidFill>
                  <a:schemeClr val="tx1"/>
                </a:solidFill>
                <a:latin typeface="Trebuchet MS" panose="020B0603020202020204" pitchFamily="34" charset="0"/>
              </a:rPr>
              <a:t>Mise à disposition de matériel, salle par des structures privées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6C1DFC1-8C90-006D-B1D8-5012834168A6}"/>
              </a:ext>
            </a:extLst>
          </p:cNvPr>
          <p:cNvSpPr/>
          <p:nvPr/>
        </p:nvSpPr>
        <p:spPr>
          <a:xfrm>
            <a:off x="8097983" y="1913002"/>
            <a:ext cx="2389909" cy="160485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Trebuchet MS" panose="020B0603020202020204" pitchFamily="34" charset="0"/>
              </a:rPr>
              <a:t>Financements</a:t>
            </a:r>
          </a:p>
          <a:p>
            <a:pPr algn="ctr"/>
            <a:r>
              <a:rPr lang="fr-FR" sz="2400" b="1" dirty="0">
                <a:solidFill>
                  <a:schemeClr val="tx1"/>
                </a:solidFill>
                <a:latin typeface="Trebuchet MS" panose="020B0603020202020204" pitchFamily="34" charset="0"/>
              </a:rPr>
              <a:t>bancaires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B245D54-D0E8-B186-4A97-A8CADA6D5C48}"/>
              </a:ext>
            </a:extLst>
          </p:cNvPr>
          <p:cNvSpPr/>
          <p:nvPr/>
        </p:nvSpPr>
        <p:spPr>
          <a:xfrm>
            <a:off x="4901045" y="3953083"/>
            <a:ext cx="2389909" cy="160485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Trebuchet MS" panose="020B0603020202020204" pitchFamily="34" charset="0"/>
              </a:rPr>
              <a:t>Cartes de visite pour démarcher les entreprises</a:t>
            </a:r>
          </a:p>
        </p:txBody>
      </p:sp>
    </p:spTree>
    <p:extLst>
      <p:ext uri="{BB962C8B-B14F-4D97-AF65-F5344CB8AC3E}">
        <p14:creationId xmlns:p14="http://schemas.microsoft.com/office/powerpoint/2010/main" val="7125000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35859FA-AF88-0F45-3957-39AD481F24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75AF902-0D94-EB7C-3D9C-88D1BA5A19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452" y="985618"/>
            <a:ext cx="10792348" cy="838524"/>
          </a:xfrm>
        </p:spPr>
        <p:txBody>
          <a:bodyPr>
            <a:noAutofit/>
          </a:bodyPr>
          <a:lstStyle/>
          <a:p>
            <a:r>
              <a:rPr lang="fr-FR" sz="2800" dirty="0">
                <a:latin typeface="Bahnschrift" pitchFamily="34" charset="0"/>
              </a:rPr>
              <a:t>LES RESSOURCES PROPRES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A7CB7EBD-3DA8-75B4-C308-D99F8184D7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3231916"/>
              </p:ext>
            </p:extLst>
          </p:nvPr>
        </p:nvGraphicFramePr>
        <p:xfrm>
          <a:off x="450825" y="1824141"/>
          <a:ext cx="11290350" cy="45662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63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634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634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153199"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6861"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latin typeface="Trebuchet MS" panose="020B0603020202020204" pitchFamily="34" charset="0"/>
                        </a:rPr>
                        <a:t>LES COTISATIONS</a:t>
                      </a:r>
                    </a:p>
                  </a:txBody>
                  <a:tcP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latin typeface="Trebuchet MS" panose="020B0603020202020204" pitchFamily="34" charset="0"/>
                        </a:rPr>
                        <a:t>LE DROIT D’ENTREE</a:t>
                      </a:r>
                      <a:endParaRPr lang="fr-FR" sz="2000" dirty="0">
                        <a:latin typeface="Trebuchet MS" panose="020B0603020202020204" pitchFamily="34" charset="0"/>
                      </a:endParaRPr>
                    </a:p>
                  </a:txBody>
                  <a:tcP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1" dirty="0">
                          <a:latin typeface="Trebuchet MS" panose="020B0603020202020204" pitchFamily="34" charset="0"/>
                        </a:rPr>
                        <a:t>L’APPORT DES MEMBRES</a:t>
                      </a:r>
                      <a:endParaRPr lang="fr-FR" sz="2000" dirty="0">
                        <a:latin typeface="Trebuchet MS" panose="020B0603020202020204" pitchFamily="34" charset="0"/>
                      </a:endParaRPr>
                    </a:p>
                  </a:txBody>
                  <a:tcPr>
                    <a:solidFill>
                      <a:srgbClr val="00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56206">
                <a:tc>
                  <a:txBody>
                    <a:bodyPr/>
                    <a:lstStyle/>
                    <a:p>
                      <a:r>
                        <a:rPr lang="fr-FR" sz="2000" dirty="0">
                          <a:latin typeface="Trebuchet MS" panose="020B0603020202020204" pitchFamily="34" charset="0"/>
                        </a:rPr>
                        <a:t>Matérialise l’acte d’adhésion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2000" dirty="0">
                          <a:latin typeface="Trebuchet MS" panose="020B0603020202020204" pitchFamily="34" charset="0"/>
                        </a:rPr>
                        <a:t>Le droit d’entrée n’est perçu qu’une seule fois à la première adhésion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>
                          <a:latin typeface="Trebuchet MS" panose="020B0603020202020204" pitchFamily="34" charset="0"/>
                        </a:rPr>
                        <a:t>Il a une contrepartie morale 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6" name="Image 5" descr="IMG DROIT D'ENTREE.jpg">
            <a:extLst>
              <a:ext uri="{FF2B5EF4-FFF2-40B4-BE49-F238E27FC236}">
                <a16:creationId xmlns:a16="http://schemas.microsoft.com/office/drawing/2014/main" id="{97B342FD-E4E7-19DB-07B4-DE765AD56F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3332" y="1824140"/>
            <a:ext cx="2665336" cy="2059578"/>
          </a:xfrm>
          <a:prstGeom prst="rect">
            <a:avLst/>
          </a:prstGeom>
        </p:spPr>
      </p:pic>
      <p:pic>
        <p:nvPicPr>
          <p:cNvPr id="7" name="Image 6" descr="IMG COTISATION.jpg">
            <a:extLst>
              <a:ext uri="{FF2B5EF4-FFF2-40B4-BE49-F238E27FC236}">
                <a16:creationId xmlns:a16="http://schemas.microsoft.com/office/drawing/2014/main" id="{B89D2589-670D-B8F5-4043-3E95D03F8C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1452" y="1824140"/>
            <a:ext cx="3611880" cy="2080260"/>
          </a:xfrm>
          <a:prstGeom prst="rect">
            <a:avLst/>
          </a:prstGeom>
        </p:spPr>
      </p:pic>
      <p:pic>
        <p:nvPicPr>
          <p:cNvPr id="8" name="Image 7" descr="IMG APPORT DES MEMBRES.jpg">
            <a:extLst>
              <a:ext uri="{FF2B5EF4-FFF2-40B4-BE49-F238E27FC236}">
                <a16:creationId xmlns:a16="http://schemas.microsoft.com/office/drawing/2014/main" id="{387D17D8-4D09-A7C0-FE36-724E5AC806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18668" y="1943067"/>
            <a:ext cx="3675958" cy="184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67242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05ECE64-9619-F07A-00C2-9161C0AADC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986E01-F9CC-E410-341B-5599D9C4CB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452" y="985618"/>
            <a:ext cx="10792348" cy="838524"/>
          </a:xfrm>
        </p:spPr>
        <p:txBody>
          <a:bodyPr>
            <a:noAutofit/>
          </a:bodyPr>
          <a:lstStyle/>
          <a:p>
            <a:r>
              <a:rPr lang="fr-FR" sz="2800" dirty="0">
                <a:latin typeface="Bahnschrift" pitchFamily="34" charset="0"/>
              </a:rPr>
              <a:t>LES RESSOURCES PROPRES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F652EF1E-6CA2-EF64-221F-8AAE351D0B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6601507"/>
              </p:ext>
            </p:extLst>
          </p:nvPr>
        </p:nvGraphicFramePr>
        <p:xfrm>
          <a:off x="561452" y="1824142"/>
          <a:ext cx="11290350" cy="442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63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634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634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088000"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marR="0" indent="0" algn="ctr" defTabSz="9143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1" dirty="0"/>
                        <a:t>LES PRODUITS FINANCIERS</a:t>
                      </a:r>
                    </a:p>
                  </a:txBody>
                  <a:tcP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1" dirty="0"/>
                        <a:t>LE FINANCEMENT BANCAIRE</a:t>
                      </a:r>
                    </a:p>
                  </a:txBody>
                  <a:tcP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2000" dirty="0"/>
                    </a:p>
                  </a:txBody>
                  <a:tcPr>
                    <a:solidFill>
                      <a:srgbClr val="00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0">
                <a:tc>
                  <a:txBody>
                    <a:bodyPr/>
                    <a:lstStyle/>
                    <a:p>
                      <a:endParaRPr lang="fr-FR" sz="2000" dirty="0">
                        <a:latin typeface="+mn-lt"/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fr-FR" sz="2000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2000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6" name="Image 5" descr="IMG LES PRODUITS FINANCIERS.jpg">
            <a:extLst>
              <a:ext uri="{FF2B5EF4-FFF2-40B4-BE49-F238E27FC236}">
                <a16:creationId xmlns:a16="http://schemas.microsoft.com/office/drawing/2014/main" id="{F3C24777-FAB3-CD11-1620-37D3C5A142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5444" y="1824142"/>
            <a:ext cx="2547958" cy="2040180"/>
          </a:xfrm>
          <a:prstGeom prst="rect">
            <a:avLst/>
          </a:prstGeom>
        </p:spPr>
      </p:pic>
      <p:pic>
        <p:nvPicPr>
          <p:cNvPr id="7" name="Image 6" descr="IMG FINANCEMENT BANCAIRE.jpg">
            <a:extLst>
              <a:ext uri="{FF2B5EF4-FFF2-40B4-BE49-F238E27FC236}">
                <a16:creationId xmlns:a16="http://schemas.microsoft.com/office/drawing/2014/main" id="{D05D427F-62C9-1937-8229-A23D0522E4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9963" y="1779814"/>
            <a:ext cx="2612074" cy="2084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0272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891DBB4-4F90-A843-8CB7-523F70B6B8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174270D-B86F-AE07-EDC9-957BB47FC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452" y="985618"/>
            <a:ext cx="10792348" cy="838524"/>
          </a:xfrm>
        </p:spPr>
        <p:txBody>
          <a:bodyPr>
            <a:noAutofit/>
          </a:bodyPr>
          <a:lstStyle/>
          <a:p>
            <a:r>
              <a:rPr lang="fr-FR" sz="2800" dirty="0">
                <a:latin typeface="Bahnschrift" pitchFamily="34" charset="0"/>
              </a:rPr>
              <a:t>LES RESSOURCES EXTERNES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A05BAF66-9C45-E800-616B-A9B929B72D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0162961"/>
              </p:ext>
            </p:extLst>
          </p:nvPr>
        </p:nvGraphicFramePr>
        <p:xfrm>
          <a:off x="525838" y="2380917"/>
          <a:ext cx="11290350" cy="46780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867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018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018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069686"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4189"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latin typeface="Trebuchet MS" panose="020B0603020202020204" pitchFamily="34" charset="0"/>
                        </a:rPr>
                        <a:t>LES RECETTES</a:t>
                      </a:r>
                      <a:r>
                        <a:rPr lang="fr-FR" sz="2000" b="1" baseline="0" dirty="0">
                          <a:latin typeface="Trebuchet MS" panose="020B0603020202020204" pitchFamily="34" charset="0"/>
                        </a:rPr>
                        <a:t> D’ACTIVITES</a:t>
                      </a:r>
                    </a:p>
                    <a:p>
                      <a:pPr algn="ctr"/>
                      <a:r>
                        <a:rPr lang="fr-FR" sz="2000" b="1" baseline="0" dirty="0">
                          <a:latin typeface="Trebuchet MS" panose="020B0603020202020204" pitchFamily="34" charset="0"/>
                        </a:rPr>
                        <a:t>OBJET DE L’ASSOCIATION</a:t>
                      </a:r>
                      <a:endParaRPr lang="fr-FR" sz="2000" b="1" dirty="0">
                        <a:latin typeface="Trebuchet MS" panose="020B0603020202020204" pitchFamily="34" charset="0"/>
                      </a:endParaRPr>
                    </a:p>
                  </a:txBody>
                  <a:tcP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latin typeface="Trebuchet MS" panose="020B0603020202020204" pitchFamily="34" charset="0"/>
                        </a:rPr>
                        <a:t>LES RECETTES D’ACTIVITES</a:t>
                      </a:r>
                    </a:p>
                    <a:p>
                      <a:pPr algn="ctr"/>
                      <a:r>
                        <a:rPr lang="fr-FR" sz="2000" b="1" dirty="0">
                          <a:latin typeface="Trebuchet MS" panose="020B0603020202020204" pitchFamily="34" charset="0"/>
                        </a:rPr>
                        <a:t>ORGANISER DES EVENEMENTS</a:t>
                      </a:r>
                      <a:endParaRPr lang="fr-FR" sz="2000" dirty="0">
                        <a:latin typeface="Trebuchet MS" panose="020B0603020202020204" pitchFamily="34" charset="0"/>
                      </a:endParaRPr>
                    </a:p>
                  </a:txBody>
                  <a:tcP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1" dirty="0">
                          <a:latin typeface="Trebuchet MS" panose="020B0603020202020204" pitchFamily="34" charset="0"/>
                        </a:rPr>
                        <a:t>LA VENTE DE BIENS ET/OU</a:t>
                      </a:r>
                    </a:p>
                    <a:p>
                      <a:pPr marL="0" marR="0" indent="0" algn="ctr" defTabSz="9143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1" dirty="0">
                          <a:latin typeface="Trebuchet MS" panose="020B0603020202020204" pitchFamily="34" charset="0"/>
                        </a:rPr>
                        <a:t>DE PRESTATIONS</a:t>
                      </a:r>
                      <a:endParaRPr lang="fr-FR" sz="2000" dirty="0">
                        <a:latin typeface="Trebuchet MS" panose="020B0603020202020204" pitchFamily="34" charset="0"/>
                      </a:endParaRPr>
                    </a:p>
                  </a:txBody>
                  <a:tcPr>
                    <a:solidFill>
                      <a:srgbClr val="00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84212">
                <a:tc>
                  <a:txBody>
                    <a:bodyPr/>
                    <a:lstStyle/>
                    <a:p>
                      <a:pPr algn="just"/>
                      <a:r>
                        <a:rPr lang="fr-FR" sz="2000" dirty="0">
                          <a:latin typeface="Trebuchet MS" panose="020B0603020202020204" pitchFamily="34" charset="0"/>
                        </a:rPr>
                        <a:t>Votre club a le droit d’avoir des activités lucratives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2000" dirty="0">
                          <a:latin typeface="Trebuchet MS" panose="020B0603020202020204" pitchFamily="34" charset="0"/>
                        </a:rPr>
                        <a:t>Les manifestations</a:t>
                      </a:r>
                      <a:r>
                        <a:rPr lang="fr-FR" sz="2000" baseline="0" dirty="0">
                          <a:latin typeface="Trebuchet MS" panose="020B0603020202020204" pitchFamily="34" charset="0"/>
                        </a:rPr>
                        <a:t> sportives séduisent public et sponsors</a:t>
                      </a:r>
                      <a:endParaRPr lang="fr-FR" sz="2000" dirty="0">
                        <a:latin typeface="Trebuchet MS" panose="020B0603020202020204" pitchFamily="34" charset="0"/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2000" kern="1200" dirty="0">
                          <a:solidFill>
                            <a:schemeClr val="dk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Votre club peut parfaitement vendre des biens et/ou des prestations</a:t>
                      </a:r>
                      <a:endParaRPr lang="fr-FR" sz="2000" dirty="0">
                        <a:latin typeface="Trebuchet MS" panose="020B0603020202020204" pitchFamily="34" charset="0"/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4" name="Image 3" descr="IMG BOUTIQUE CLUB.jpg">
            <a:extLst>
              <a:ext uri="{FF2B5EF4-FFF2-40B4-BE49-F238E27FC236}">
                <a16:creationId xmlns:a16="http://schemas.microsoft.com/office/drawing/2014/main" id="{9AB6067D-C018-5330-E0E6-D3BE3EEDB8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1980" y="2380917"/>
            <a:ext cx="3215738" cy="1983039"/>
          </a:xfrm>
          <a:prstGeom prst="rect">
            <a:avLst/>
          </a:prstGeom>
        </p:spPr>
      </p:pic>
      <p:pic>
        <p:nvPicPr>
          <p:cNvPr id="9" name="Image 8" descr="IMG VIDE GRENIERS.jpg">
            <a:extLst>
              <a:ext uri="{FF2B5EF4-FFF2-40B4-BE49-F238E27FC236}">
                <a16:creationId xmlns:a16="http://schemas.microsoft.com/office/drawing/2014/main" id="{26E06D1A-D57B-2538-F625-0B49BA7633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1075" y="2192108"/>
            <a:ext cx="2899876" cy="2171848"/>
          </a:xfrm>
          <a:prstGeom prst="rect">
            <a:avLst/>
          </a:prstGeom>
        </p:spPr>
      </p:pic>
      <p:pic>
        <p:nvPicPr>
          <p:cNvPr id="10" name="Image 9" descr="IMG LIGUE OCCITANIE RUGBY.jpg">
            <a:extLst>
              <a:ext uri="{FF2B5EF4-FFF2-40B4-BE49-F238E27FC236}">
                <a16:creationId xmlns:a16="http://schemas.microsoft.com/office/drawing/2014/main" id="{166A07AC-5FF6-2167-337E-78BEF937A9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99316" y="2636133"/>
            <a:ext cx="3631515" cy="1283797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84296EA0-656C-315D-E969-271F0B13C62C}"/>
              </a:ext>
            </a:extLst>
          </p:cNvPr>
          <p:cNvSpPr txBox="1"/>
          <p:nvPr/>
        </p:nvSpPr>
        <p:spPr>
          <a:xfrm>
            <a:off x="2910492" y="1643619"/>
            <a:ext cx="60942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b="1" cap="all" dirty="0"/>
              <a:t>LA COLLECTE AUPRES DES PARTICULIERS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908024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D857257-4528-C177-86E2-3C1267FBC5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D0FE05-7395-B9FF-93FD-F6F916D8FA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452" y="985618"/>
            <a:ext cx="10792348" cy="838524"/>
          </a:xfrm>
        </p:spPr>
        <p:txBody>
          <a:bodyPr>
            <a:noAutofit/>
          </a:bodyPr>
          <a:lstStyle/>
          <a:p>
            <a:r>
              <a:rPr lang="fr-FR" sz="2800" dirty="0">
                <a:latin typeface="Bahnschrift" pitchFamily="34" charset="0"/>
              </a:rPr>
              <a:t>LES RESSOURCES EXTERNES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B0AE9BA-C634-3AAF-614F-F03DD4E9734C}"/>
              </a:ext>
            </a:extLst>
          </p:cNvPr>
          <p:cNvSpPr txBox="1"/>
          <p:nvPr/>
        </p:nvSpPr>
        <p:spPr>
          <a:xfrm>
            <a:off x="2910492" y="1643619"/>
            <a:ext cx="60942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b="1" cap="all" dirty="0"/>
              <a:t>LA COLLECTE AUPRES DES PARTICULIERS</a:t>
            </a:r>
            <a:endParaRPr lang="fr-FR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CEFE211A-128B-BD18-94B0-B0D3D59D13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949556"/>
              </p:ext>
            </p:extLst>
          </p:nvPr>
        </p:nvGraphicFramePr>
        <p:xfrm>
          <a:off x="450825" y="2012951"/>
          <a:ext cx="11290350" cy="442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63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634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634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088000"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latin typeface="Trebuchet MS" panose="020B0603020202020204" pitchFamily="34" charset="0"/>
                        </a:rPr>
                        <a:t>DONS</a:t>
                      </a:r>
                      <a:r>
                        <a:rPr lang="fr-FR" sz="2000" b="1" baseline="0" dirty="0">
                          <a:latin typeface="Trebuchet MS" panose="020B0603020202020204" pitchFamily="34" charset="0"/>
                        </a:rPr>
                        <a:t> MANUELS</a:t>
                      </a:r>
                      <a:endParaRPr lang="fr-FR" sz="2000" b="1" dirty="0">
                        <a:latin typeface="Trebuchet MS" panose="020B0603020202020204" pitchFamily="34" charset="0"/>
                      </a:endParaRPr>
                    </a:p>
                  </a:txBody>
                  <a:tcP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latin typeface="Trebuchet MS" panose="020B0603020202020204" pitchFamily="34" charset="0"/>
                        </a:rPr>
                        <a:t>LES QUÊTES</a:t>
                      </a:r>
                      <a:endParaRPr lang="fr-FR" sz="2000" dirty="0">
                        <a:latin typeface="Trebuchet MS" panose="020B0603020202020204" pitchFamily="34" charset="0"/>
                      </a:endParaRPr>
                    </a:p>
                  </a:txBody>
                  <a:tcP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1" dirty="0">
                          <a:latin typeface="Trebuchet MS" panose="020B0603020202020204" pitchFamily="34" charset="0"/>
                        </a:rPr>
                        <a:t>LES SOUSCRIPTIONS</a:t>
                      </a:r>
                      <a:endParaRPr lang="fr-FR" sz="2000" dirty="0">
                        <a:latin typeface="Trebuchet MS" panose="020B0603020202020204" pitchFamily="34" charset="0"/>
                      </a:endParaRPr>
                    </a:p>
                  </a:txBody>
                  <a:tcPr>
                    <a:solidFill>
                      <a:srgbClr val="00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0">
                <a:tc>
                  <a:txBody>
                    <a:bodyPr/>
                    <a:lstStyle/>
                    <a:p>
                      <a:pPr algn="just"/>
                      <a:r>
                        <a:rPr lang="fr-FR" sz="2000" dirty="0">
                          <a:latin typeface="Trebuchet MS" panose="020B0603020202020204" pitchFamily="34" charset="0"/>
                        </a:rPr>
                        <a:t>Fait par une personne physique ou morale sans aucune contrepartie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2000" dirty="0">
                          <a:latin typeface="Trebuchet MS" panose="020B0603020202020204" pitchFamily="34" charset="0"/>
                        </a:rPr>
                        <a:t>Nécessite une autorisation</a:t>
                      </a:r>
                      <a:r>
                        <a:rPr lang="fr-FR" sz="2000" baseline="0" dirty="0">
                          <a:latin typeface="Trebuchet MS" panose="020B0603020202020204" pitchFamily="34" charset="0"/>
                        </a:rPr>
                        <a:t> préfectorale</a:t>
                      </a:r>
                      <a:endParaRPr lang="fr-FR" sz="2000" dirty="0">
                        <a:latin typeface="Trebuchet MS" panose="020B0603020202020204" pitchFamily="34" charset="0"/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800" kern="1200" dirty="0">
                          <a:solidFill>
                            <a:schemeClr val="dk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Ne nécessite pas d’autorisation préfectorale</a:t>
                      </a:r>
                      <a:endParaRPr lang="fr-FR" sz="2000" dirty="0">
                        <a:latin typeface="Trebuchet MS" panose="020B0603020202020204" pitchFamily="34" charset="0"/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6" name="Image 5" descr="IMG DONS.png">
            <a:extLst>
              <a:ext uri="{FF2B5EF4-FFF2-40B4-BE49-F238E27FC236}">
                <a16:creationId xmlns:a16="http://schemas.microsoft.com/office/drawing/2014/main" id="{FA832891-9544-79D8-C1B0-873B81674766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43579" y="2028212"/>
            <a:ext cx="3014894" cy="2009929"/>
          </a:xfrm>
          <a:prstGeom prst="rect">
            <a:avLst/>
          </a:prstGeom>
        </p:spPr>
      </p:pic>
      <p:pic>
        <p:nvPicPr>
          <p:cNvPr id="7" name="Image 6" descr="IMG QUETE.jpg">
            <a:extLst>
              <a:ext uri="{FF2B5EF4-FFF2-40B4-BE49-F238E27FC236}">
                <a16:creationId xmlns:a16="http://schemas.microsoft.com/office/drawing/2014/main" id="{0360B96C-A169-5732-DAB4-7E1ADA18AC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72378" y="2101314"/>
            <a:ext cx="3727446" cy="1863723"/>
          </a:xfrm>
          <a:prstGeom prst="rect">
            <a:avLst/>
          </a:prstGeom>
        </p:spPr>
      </p:pic>
      <p:pic>
        <p:nvPicPr>
          <p:cNvPr id="8" name="Image 7" descr="IMG SOUSCRIPTION.jpg">
            <a:extLst>
              <a:ext uri="{FF2B5EF4-FFF2-40B4-BE49-F238E27FC236}">
                <a16:creationId xmlns:a16="http://schemas.microsoft.com/office/drawing/2014/main" id="{6EFEB361-BDEB-407E-E4D5-6B0E13B788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30394" y="2012951"/>
            <a:ext cx="3480210" cy="1932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6179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259AE1C-801A-20AA-22F6-8A2C18FE1A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995C20E-4F33-4DB5-0D8F-B90CFC30B2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452" y="985618"/>
            <a:ext cx="10792348" cy="838524"/>
          </a:xfrm>
        </p:spPr>
        <p:txBody>
          <a:bodyPr>
            <a:noAutofit/>
          </a:bodyPr>
          <a:lstStyle/>
          <a:p>
            <a:r>
              <a:rPr lang="fr-FR" sz="2800" dirty="0">
                <a:latin typeface="Bahnschrift" pitchFamily="34" charset="0"/>
              </a:rPr>
              <a:t>LES RESSOURCES EXTERNES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50DD2A-3BC0-0662-A080-2C8C61CC4397}"/>
              </a:ext>
            </a:extLst>
          </p:cNvPr>
          <p:cNvSpPr txBox="1"/>
          <p:nvPr/>
        </p:nvSpPr>
        <p:spPr>
          <a:xfrm>
            <a:off x="2910492" y="1643619"/>
            <a:ext cx="60942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b="1" cap="all" dirty="0"/>
              <a:t>LA COLLECTE AUPRES DES PARTICULIERS</a:t>
            </a:r>
            <a:endParaRPr lang="fr-FR" dirty="0"/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E937EE2-F8DC-F614-5489-E5D14F8E52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8425691"/>
              </p:ext>
            </p:extLst>
          </p:nvPr>
        </p:nvGraphicFramePr>
        <p:xfrm>
          <a:off x="317284" y="2012951"/>
          <a:ext cx="11280683" cy="4589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537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634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634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088000"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fr-FR" sz="2000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latin typeface="Trebuchet MS" panose="020B0603020202020204" pitchFamily="34" charset="0"/>
                        </a:rPr>
                        <a:t>DONATIONS ou LEGS</a:t>
                      </a:r>
                    </a:p>
                  </a:txBody>
                  <a:tcP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latin typeface="Trebuchet MS" panose="020B0603020202020204" pitchFamily="34" charset="0"/>
                        </a:rPr>
                        <a:t>LA COLLECTE PAR MAILING</a:t>
                      </a:r>
                      <a:endParaRPr lang="fr-FR" sz="2000" dirty="0">
                        <a:latin typeface="Trebuchet MS" panose="020B0603020202020204" pitchFamily="34" charset="0"/>
                      </a:endParaRPr>
                    </a:p>
                  </a:txBody>
                  <a:tcP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1" dirty="0">
                          <a:latin typeface="Trebuchet MS" panose="020B0603020202020204" pitchFamily="34" charset="0"/>
                        </a:rPr>
                        <a:t>LA COLLECTE PAR EMAILING</a:t>
                      </a:r>
                    </a:p>
                    <a:p>
                      <a:pPr marL="0" marR="0" indent="0" algn="ctr" defTabSz="9143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2000" dirty="0"/>
                    </a:p>
                  </a:txBody>
                  <a:tcPr>
                    <a:solidFill>
                      <a:srgbClr val="00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0">
                <a:tc>
                  <a:txBody>
                    <a:bodyPr/>
                    <a:lstStyle/>
                    <a:p>
                      <a:pPr algn="just"/>
                      <a:r>
                        <a:rPr lang="fr-FR" sz="2000" b="0" dirty="0">
                          <a:latin typeface="Trebuchet MS" panose="020B0603020202020204" pitchFamily="34" charset="0"/>
                        </a:rPr>
                        <a:t>Réalisées par acte authentique, elles peuvent être assorties de conditions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2000" kern="1200" dirty="0">
                          <a:solidFill>
                            <a:schemeClr val="dk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Le mailing par voie postale est toujours utilisé par de nombreuses associations</a:t>
                      </a:r>
                      <a:endParaRPr lang="fr-FR" sz="2400" dirty="0">
                        <a:latin typeface="Trebuchet MS" panose="020B0603020202020204" pitchFamily="34" charset="0"/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2000" kern="1200" dirty="0">
                          <a:solidFill>
                            <a:schemeClr val="dk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L’</a:t>
                      </a:r>
                      <a:r>
                        <a:rPr lang="fr-FR" sz="2000" kern="1200" dirty="0" err="1">
                          <a:solidFill>
                            <a:schemeClr val="dk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emailing</a:t>
                      </a:r>
                      <a:r>
                        <a:rPr lang="fr-FR" sz="2000" kern="1200" dirty="0">
                          <a:solidFill>
                            <a:schemeClr val="dk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 s’est largement développé ces dernières années se substituant pour partie au mailing postal</a:t>
                      </a:r>
                      <a:endParaRPr lang="fr-FR" sz="2400" dirty="0">
                        <a:latin typeface="Trebuchet MS" panose="020B0603020202020204" pitchFamily="34" charset="0"/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4" name="Image 3" descr="IMG DONATION.jpg">
            <a:extLst>
              <a:ext uri="{FF2B5EF4-FFF2-40B4-BE49-F238E27FC236}">
                <a16:creationId xmlns:a16="http://schemas.microsoft.com/office/drawing/2014/main" id="{59960AEC-1B7C-DDDD-125B-C2060F96DE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452" y="1746804"/>
            <a:ext cx="3102429" cy="2371857"/>
          </a:xfrm>
          <a:prstGeom prst="rect">
            <a:avLst/>
          </a:prstGeom>
        </p:spPr>
      </p:pic>
      <p:pic>
        <p:nvPicPr>
          <p:cNvPr id="9" name="Image 8" descr="IMG MAILING.jpg">
            <a:extLst>
              <a:ext uri="{FF2B5EF4-FFF2-40B4-BE49-F238E27FC236}">
                <a16:creationId xmlns:a16="http://schemas.microsoft.com/office/drawing/2014/main" id="{C25FACF0-75CF-DDAA-6AEC-B915D88D00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6052" y="2012951"/>
            <a:ext cx="2163145" cy="2163145"/>
          </a:xfrm>
          <a:prstGeom prst="rect">
            <a:avLst/>
          </a:prstGeom>
        </p:spPr>
      </p:pic>
      <p:pic>
        <p:nvPicPr>
          <p:cNvPr id="10" name="Image 9" descr="IMG EMAIL.png">
            <a:extLst>
              <a:ext uri="{FF2B5EF4-FFF2-40B4-BE49-F238E27FC236}">
                <a16:creationId xmlns:a16="http://schemas.microsoft.com/office/drawing/2014/main" id="{E671A233-1AE9-0BDF-5333-33D54C152A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12708" y="2090289"/>
            <a:ext cx="3611747" cy="2036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3633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242D8B9-3E4E-95F6-ED98-5AA94A4822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FCA2A3B-B327-EDC1-DC59-89F7BA448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452" y="1016276"/>
            <a:ext cx="10792348" cy="838524"/>
          </a:xfrm>
        </p:spPr>
        <p:txBody>
          <a:bodyPr>
            <a:noAutofit/>
          </a:bodyPr>
          <a:lstStyle/>
          <a:p>
            <a:r>
              <a:rPr lang="fr-FR" sz="2800" dirty="0">
                <a:latin typeface="Bahnschrift" pitchFamily="34" charset="0"/>
              </a:rPr>
              <a:t>LES RESSOURCES EXTERNES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9DE699A-03FF-6BE5-ECFC-30265B80E7F1}"/>
              </a:ext>
            </a:extLst>
          </p:cNvPr>
          <p:cNvSpPr txBox="1"/>
          <p:nvPr/>
        </p:nvSpPr>
        <p:spPr>
          <a:xfrm>
            <a:off x="2910492" y="1643619"/>
            <a:ext cx="60942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b="1" cap="all" dirty="0"/>
              <a:t>LA COLLECTE AUPRES DES PARTICULIERS</a:t>
            </a:r>
            <a:endParaRPr lang="fr-FR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D328E982-8A00-9076-C2A7-EBAF034BA8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4372238"/>
              </p:ext>
            </p:extLst>
          </p:nvPr>
        </p:nvGraphicFramePr>
        <p:xfrm>
          <a:off x="450825" y="2012951"/>
          <a:ext cx="11290350" cy="4709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63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634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634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088000"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marR="0" indent="0" algn="ctr" defTabSz="9143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1" dirty="0">
                          <a:latin typeface="Trebuchet MS" panose="020B0603020202020204" pitchFamily="34" charset="0"/>
                        </a:rPr>
                        <a:t>LES MODULES DE DONS</a:t>
                      </a:r>
                    </a:p>
                  </a:txBody>
                  <a:tcP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1" dirty="0">
                          <a:latin typeface="Trebuchet MS" panose="020B0603020202020204" pitchFamily="34" charset="0"/>
                        </a:rPr>
                        <a:t>LES RESEAUX SOCIAUX</a:t>
                      </a:r>
                      <a:endParaRPr lang="fr-FR" sz="2000" dirty="0">
                        <a:latin typeface="Trebuchet MS" panose="020B0603020202020204" pitchFamily="34" charset="0"/>
                      </a:endParaRPr>
                    </a:p>
                  </a:txBody>
                  <a:tcP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1" dirty="0">
                          <a:latin typeface="Trebuchet MS" panose="020B0603020202020204" pitchFamily="34" charset="0"/>
                        </a:rPr>
                        <a:t>LE CROWDFUNDING </a:t>
                      </a:r>
                    </a:p>
                    <a:p>
                      <a:pPr marL="0" marR="0" indent="0" algn="ctr" defTabSz="9143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1" dirty="0">
                          <a:latin typeface="Trebuchet MS" panose="020B0603020202020204" pitchFamily="34" charset="0"/>
                        </a:rPr>
                        <a:t>FINANCEMENT PARTICIPATIF</a:t>
                      </a:r>
                      <a:endParaRPr lang="fr-FR" sz="2000" dirty="0">
                        <a:latin typeface="Trebuchet MS" panose="020B0603020202020204" pitchFamily="34" charset="0"/>
                      </a:endParaRPr>
                    </a:p>
                  </a:txBody>
                  <a:tcPr>
                    <a:solidFill>
                      <a:srgbClr val="00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0">
                <a:tc>
                  <a:txBody>
                    <a:bodyPr/>
                    <a:lstStyle/>
                    <a:p>
                      <a:pPr marL="0" marR="0" indent="0" algn="just" defTabSz="9143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kern="1200" dirty="0">
                          <a:solidFill>
                            <a:schemeClr val="dk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Les plateformes de collecte de dons permettent de collecter et de traiter les dons gratuitement, simplement et en toute sécurité</a:t>
                      </a:r>
                      <a:endParaRPr lang="fr-FR" sz="2400" dirty="0">
                        <a:latin typeface="Trebuchet MS" panose="020B0603020202020204" pitchFamily="34" charset="0"/>
                      </a:endParaRPr>
                    </a:p>
                    <a:p>
                      <a:pPr algn="just"/>
                      <a:endParaRPr lang="fr-FR" sz="2000" dirty="0">
                        <a:latin typeface="+mn-lt"/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3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kern="1200" dirty="0">
                          <a:solidFill>
                            <a:schemeClr val="dk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Les principaux réseaux sociaux ont mis en place des solutions pour accompagner les associations dans leur collecte de fonds.</a:t>
                      </a:r>
                      <a:endParaRPr lang="fr-FR" sz="2400" dirty="0">
                        <a:latin typeface="Trebuchet MS" panose="020B0603020202020204" pitchFamily="34" charset="0"/>
                      </a:endParaRPr>
                    </a:p>
                    <a:p>
                      <a:pPr algn="just"/>
                      <a:endParaRPr lang="fr-FR" sz="2000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2000" kern="1200" dirty="0">
                          <a:solidFill>
                            <a:schemeClr val="dk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Plusieurs </a:t>
                      </a:r>
                      <a:r>
                        <a:rPr lang="fr-FR" sz="2000" b="1" kern="1200" dirty="0">
                          <a:solidFill>
                            <a:schemeClr val="dk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plateformes</a:t>
                      </a:r>
                      <a:r>
                        <a:rPr lang="fr-FR" sz="2000" kern="1200" dirty="0">
                          <a:solidFill>
                            <a:schemeClr val="dk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 existent sur la toile pour que les particuliers</a:t>
                      </a:r>
                      <a:endParaRPr lang="fr-FR" sz="2400" dirty="0">
                        <a:latin typeface="Trebuchet MS" panose="020B0603020202020204" pitchFamily="34" charset="0"/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6" name="Image 5" descr="IMG MODULE DE DONS.jpg">
            <a:extLst>
              <a:ext uri="{FF2B5EF4-FFF2-40B4-BE49-F238E27FC236}">
                <a16:creationId xmlns:a16="http://schemas.microsoft.com/office/drawing/2014/main" id="{4C99CDFA-F889-2BEC-6777-3C85471EE2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528" y="2095213"/>
            <a:ext cx="4180608" cy="1880736"/>
          </a:xfrm>
          <a:prstGeom prst="rect">
            <a:avLst/>
          </a:prstGeom>
        </p:spPr>
      </p:pic>
      <p:pic>
        <p:nvPicPr>
          <p:cNvPr id="7" name="Image 6" descr="IMG LES RESEAUX SOCIAUX.jpg">
            <a:extLst>
              <a:ext uri="{FF2B5EF4-FFF2-40B4-BE49-F238E27FC236}">
                <a16:creationId xmlns:a16="http://schemas.microsoft.com/office/drawing/2014/main" id="{BC549227-2F88-3B24-A842-5C0BAF791495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85232" y="2059052"/>
            <a:ext cx="2821536" cy="1953057"/>
          </a:xfrm>
          <a:prstGeom prst="rect">
            <a:avLst/>
          </a:prstGeom>
        </p:spPr>
      </p:pic>
      <p:pic>
        <p:nvPicPr>
          <p:cNvPr id="8" name="Image 7" descr="IMG LE CROWDFUNDING.jpg">
            <a:extLst>
              <a:ext uri="{FF2B5EF4-FFF2-40B4-BE49-F238E27FC236}">
                <a16:creationId xmlns:a16="http://schemas.microsoft.com/office/drawing/2014/main" id="{E931D700-545C-1301-CE37-74EC1142BF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62054" y="2005791"/>
            <a:ext cx="3091746" cy="2059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08807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CE3CDC7-3465-D82D-EA38-7ED539FCD8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F4C9042-82E9-F8F9-0FFF-659567EC6B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452" y="1016276"/>
            <a:ext cx="10792348" cy="838524"/>
          </a:xfrm>
        </p:spPr>
        <p:txBody>
          <a:bodyPr>
            <a:noAutofit/>
          </a:bodyPr>
          <a:lstStyle/>
          <a:p>
            <a:r>
              <a:rPr lang="fr-FR" sz="2800" dirty="0">
                <a:latin typeface="Bahnschrift" pitchFamily="34" charset="0"/>
              </a:rPr>
              <a:t>LES RESSOURCES EXTERNES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18799D7E-552F-AB3A-1E2E-67D8C1FEC41F}"/>
              </a:ext>
            </a:extLst>
          </p:cNvPr>
          <p:cNvSpPr txBox="1"/>
          <p:nvPr/>
        </p:nvSpPr>
        <p:spPr>
          <a:xfrm>
            <a:off x="2910491" y="1643619"/>
            <a:ext cx="64724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b="1" cap="all" dirty="0"/>
              <a:t>LES MODULES DE DONS VIA LES RESEAUX SOCIAUX PARTICULIERS</a:t>
            </a:r>
            <a:endParaRPr lang="fr-FR" dirty="0"/>
          </a:p>
        </p:txBody>
      </p:sp>
      <p:pic>
        <p:nvPicPr>
          <p:cNvPr id="4" name="Image 3" descr="Une image contenant texte, capture d’écran, Police, logo&#10;&#10;Le contenu généré par l’IA peut être incorrect.">
            <a:extLst>
              <a:ext uri="{FF2B5EF4-FFF2-40B4-BE49-F238E27FC236}">
                <a16:creationId xmlns:a16="http://schemas.microsoft.com/office/drawing/2014/main" id="{42114726-5461-E6F3-22CB-04071DCC6D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1" y="2128852"/>
            <a:ext cx="8273732" cy="4136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5839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LOGO LIGUE OCCITANIE RUGBY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559562" y="313592"/>
            <a:ext cx="1269024" cy="1269024"/>
          </a:xfrm>
          <a:prstGeom prst="rect">
            <a:avLst/>
          </a:prstGeom>
        </p:spPr>
      </p:pic>
      <p:pic>
        <p:nvPicPr>
          <p:cNvPr id="5" name="Image 4" descr="LOGO FFR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08892" y="4067907"/>
            <a:ext cx="1049213" cy="104921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83127" y="5467190"/>
            <a:ext cx="898813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Berlin Sans FB Demi" pitchFamily="34" charset="0"/>
              </a:rPr>
              <a:t>LES DIFFERENTES SOURCES DE FINANCEMENT</a:t>
            </a:r>
          </a:p>
          <a:p>
            <a:pPr algn="ctr"/>
            <a:r>
              <a:rPr lang="fr-FR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Berlin Sans FB Demi" pitchFamily="34" charset="0"/>
              </a:rPr>
              <a:t>MOBILISABLES PAR UN CLUB</a:t>
            </a:r>
            <a:endParaRPr lang="fr-FR" sz="3200" b="1" dirty="0">
              <a:latin typeface="Berlin Sans FB Demi" pitchFamily="34" charset="0"/>
            </a:endParaRPr>
          </a:p>
        </p:txBody>
      </p:sp>
      <p:pic>
        <p:nvPicPr>
          <p:cNvPr id="2" name="Image 1" descr="IMG COMMENT TROUVER DES FINANCEMENTS.jpg">
            <a:extLst>
              <a:ext uri="{FF2B5EF4-FFF2-40B4-BE49-F238E27FC236}">
                <a16:creationId xmlns:a16="http://schemas.microsoft.com/office/drawing/2014/main" id="{857CA8D0-FEFD-8723-3643-338FF5BCDC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97743" y="313592"/>
            <a:ext cx="2796514" cy="194291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714985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3576A7B-1024-2846-9156-A7FE15F13D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6E9826-16D4-5D09-0B11-85E1ED36A6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452" y="1016276"/>
            <a:ext cx="10792348" cy="838524"/>
          </a:xfrm>
        </p:spPr>
        <p:txBody>
          <a:bodyPr>
            <a:noAutofit/>
          </a:bodyPr>
          <a:lstStyle/>
          <a:p>
            <a:r>
              <a:rPr lang="fr-FR" sz="2800" dirty="0">
                <a:latin typeface="Bahnschrift" pitchFamily="34" charset="0"/>
              </a:rPr>
              <a:t>LES RESSOURCES EXTERNES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0B22C89-8508-2A63-5DA6-F9B42CF45F17}"/>
              </a:ext>
            </a:extLst>
          </p:cNvPr>
          <p:cNvSpPr txBox="1"/>
          <p:nvPr/>
        </p:nvSpPr>
        <p:spPr>
          <a:xfrm>
            <a:off x="2910492" y="1643619"/>
            <a:ext cx="60942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b="1" cap="all" dirty="0"/>
              <a:t>LA COLLECTE AUPRES DES PARTICULIERS</a:t>
            </a:r>
            <a:endParaRPr lang="fr-FR" dirty="0"/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52B05658-5BCA-5E90-3F84-06B67B9E75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6410819"/>
              </p:ext>
            </p:extLst>
          </p:nvPr>
        </p:nvGraphicFramePr>
        <p:xfrm>
          <a:off x="450825" y="2140726"/>
          <a:ext cx="11290350" cy="4589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63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634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634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088000"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marR="0" indent="0" algn="ctr" defTabSz="9143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1" dirty="0">
                          <a:latin typeface="Trebuchet MS" panose="020B0603020202020204" pitchFamily="34" charset="0"/>
                        </a:rPr>
                        <a:t>LA COLLECTE SUR LA VOIE PUBLIQUE</a:t>
                      </a:r>
                    </a:p>
                  </a:txBody>
                  <a:tcP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1" dirty="0">
                          <a:latin typeface="Trebuchet MS" panose="020B0603020202020204" pitchFamily="34" charset="0"/>
                        </a:rPr>
                        <a:t>LES SMS DE COLLECTE</a:t>
                      </a:r>
                      <a:endParaRPr lang="fr-FR" sz="2000" dirty="0">
                        <a:latin typeface="Trebuchet MS" panose="020B0603020202020204" pitchFamily="34" charset="0"/>
                      </a:endParaRPr>
                    </a:p>
                  </a:txBody>
                  <a:tcP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1" dirty="0">
                          <a:latin typeface="Trebuchet MS" panose="020B0603020202020204" pitchFamily="34" charset="0"/>
                        </a:rPr>
                        <a:t>LE SPONSORING DIGITAL</a:t>
                      </a:r>
                    </a:p>
                  </a:txBody>
                  <a:tcPr>
                    <a:solidFill>
                      <a:srgbClr val="00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0">
                <a:tc>
                  <a:txBody>
                    <a:bodyPr/>
                    <a:lstStyle/>
                    <a:p>
                      <a:pPr algn="just"/>
                      <a:r>
                        <a:rPr lang="fr-FR" sz="2000" kern="1200" dirty="0">
                          <a:solidFill>
                            <a:schemeClr val="dk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Les collectes sur la voie publique ont fait leur preuve notamment avec les associations humanitaires</a:t>
                      </a:r>
                      <a:endParaRPr lang="fr-FR" sz="2400" dirty="0">
                        <a:latin typeface="Trebuchet MS" panose="020B0603020202020204" pitchFamily="34" charset="0"/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2000" dirty="0">
                          <a:latin typeface="Trebuchet MS" panose="020B0603020202020204" pitchFamily="34" charset="0"/>
                        </a:rPr>
                        <a:t>Votre association</a:t>
                      </a:r>
                      <a:r>
                        <a:rPr lang="fr-FR" sz="2000" baseline="0" dirty="0">
                          <a:latin typeface="Trebuchet MS" panose="020B0603020202020204" pitchFamily="34" charset="0"/>
                        </a:rPr>
                        <a:t> doit appartenir à la catégorie des associations appel public à la générosité</a:t>
                      </a:r>
                      <a:endParaRPr lang="fr-FR" sz="2000" dirty="0">
                        <a:latin typeface="Trebuchet MS" panose="020B0603020202020204" pitchFamily="34" charset="0"/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2000" b="0" dirty="0"/>
                        <a:t>Win-Win-Sports est une plateforme d’avantages solidaires qui permet de créer du lien entre les entreprises mécènes et les associations sportives.</a:t>
                      </a:r>
                      <a:endParaRPr lang="fr-FR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4" name="Image 3" descr="IMG QUETE VOIE PUBLIQUE.jpg">
            <a:extLst>
              <a:ext uri="{FF2B5EF4-FFF2-40B4-BE49-F238E27FC236}">
                <a16:creationId xmlns:a16="http://schemas.microsoft.com/office/drawing/2014/main" id="{6D3BBDD0-9491-04A4-9AA7-9186A49C47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5220" y="2140726"/>
            <a:ext cx="2705877" cy="2107304"/>
          </a:xfrm>
          <a:prstGeom prst="rect">
            <a:avLst/>
          </a:prstGeom>
        </p:spPr>
      </p:pic>
      <p:pic>
        <p:nvPicPr>
          <p:cNvPr id="9" name="Image 8" descr="IMG DON SMS.png">
            <a:extLst>
              <a:ext uri="{FF2B5EF4-FFF2-40B4-BE49-F238E27FC236}">
                <a16:creationId xmlns:a16="http://schemas.microsoft.com/office/drawing/2014/main" id="{8E101104-EACF-7575-A631-0FF02640BB58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07097" y="2053470"/>
            <a:ext cx="2926080" cy="2194560"/>
          </a:xfrm>
          <a:prstGeom prst="rect">
            <a:avLst/>
          </a:prstGeom>
        </p:spPr>
      </p:pic>
      <p:pic>
        <p:nvPicPr>
          <p:cNvPr id="10" name="Image 9" descr="WINWINSPORTS.PNG">
            <a:extLst>
              <a:ext uri="{FF2B5EF4-FFF2-40B4-BE49-F238E27FC236}">
                <a16:creationId xmlns:a16="http://schemas.microsoft.com/office/drawing/2014/main" id="{E88003B0-52B0-6506-BE66-4834FF743F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22085" y="1942056"/>
            <a:ext cx="3435919" cy="2108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1891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73B563E-C95A-0ABE-89EB-18EB22B236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1FA80D5-32B5-C7D8-99BA-9DEA5FD225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452" y="985618"/>
            <a:ext cx="10792348" cy="838524"/>
          </a:xfrm>
        </p:spPr>
        <p:txBody>
          <a:bodyPr>
            <a:noAutofit/>
          </a:bodyPr>
          <a:lstStyle/>
          <a:p>
            <a:r>
              <a:rPr lang="fr-FR" sz="2800" b="1" dirty="0">
                <a:solidFill>
                  <a:srgbClr val="C00000"/>
                </a:solidFill>
                <a:highlight>
                  <a:srgbClr val="00FFFF"/>
                </a:highlight>
                <a:latin typeface="Bahnschrift" pitchFamily="34" charset="0"/>
              </a:rPr>
              <a:t>LES FINANCEMENTS PUBLICS : SUBVENTIONS</a:t>
            </a:r>
          </a:p>
        </p:txBody>
      </p:sp>
      <p:sp>
        <p:nvSpPr>
          <p:cNvPr id="3" name="Rectangle à coins arrondis 10">
            <a:extLst>
              <a:ext uri="{FF2B5EF4-FFF2-40B4-BE49-F238E27FC236}">
                <a16:creationId xmlns:a16="http://schemas.microsoft.com/office/drawing/2014/main" id="{DA955170-CF04-CF8A-0DC4-F8947106C7E2}"/>
              </a:ext>
            </a:extLst>
          </p:cNvPr>
          <p:cNvSpPr/>
          <p:nvPr/>
        </p:nvSpPr>
        <p:spPr>
          <a:xfrm>
            <a:off x="1514199" y="3067323"/>
            <a:ext cx="1867511" cy="898190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FFFFFF"/>
                </a:solidFill>
                <a:latin typeface="Trebuchet MS" panose="020B0603020202020204" pitchFamily="34" charset="0"/>
              </a:rPr>
              <a:t>FINANCEMENTS</a:t>
            </a:r>
          </a:p>
          <a:p>
            <a:pPr algn="ctr"/>
            <a:r>
              <a:rPr lang="fr-FR" dirty="0">
                <a:solidFill>
                  <a:srgbClr val="FFFFFF"/>
                </a:solidFill>
                <a:latin typeface="Trebuchet MS" panose="020B0603020202020204" pitchFamily="34" charset="0"/>
              </a:rPr>
              <a:t>PUBLICS</a:t>
            </a:r>
          </a:p>
        </p:txBody>
      </p:sp>
      <p:sp>
        <p:nvSpPr>
          <p:cNvPr id="4" name="Rectangle à coins arrondis 12">
            <a:extLst>
              <a:ext uri="{FF2B5EF4-FFF2-40B4-BE49-F238E27FC236}">
                <a16:creationId xmlns:a16="http://schemas.microsoft.com/office/drawing/2014/main" id="{A01616CD-2CD5-F9E0-5C3F-57A0EE48D6B0}"/>
              </a:ext>
            </a:extLst>
          </p:cNvPr>
          <p:cNvSpPr/>
          <p:nvPr/>
        </p:nvSpPr>
        <p:spPr>
          <a:xfrm>
            <a:off x="4646950" y="1879386"/>
            <a:ext cx="1867511" cy="898190"/>
          </a:xfrm>
          <a:prstGeom prst="round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FFFFFF"/>
                </a:solidFill>
                <a:latin typeface="Trebuchet MS" panose="020B0603020202020204" pitchFamily="34" charset="0"/>
              </a:rPr>
              <a:t>SUBVENTIONS</a:t>
            </a:r>
          </a:p>
        </p:txBody>
      </p:sp>
      <p:sp>
        <p:nvSpPr>
          <p:cNvPr id="8" name="Rectangle à coins arrondis 11">
            <a:extLst>
              <a:ext uri="{FF2B5EF4-FFF2-40B4-BE49-F238E27FC236}">
                <a16:creationId xmlns:a16="http://schemas.microsoft.com/office/drawing/2014/main" id="{E1C9070D-225A-9643-F0CF-BAFFDEC5EA55}"/>
              </a:ext>
            </a:extLst>
          </p:cNvPr>
          <p:cNvSpPr/>
          <p:nvPr/>
        </p:nvSpPr>
        <p:spPr>
          <a:xfrm>
            <a:off x="4646951" y="3067323"/>
            <a:ext cx="1867511" cy="898190"/>
          </a:xfrm>
          <a:prstGeom prst="round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FFFFFF"/>
                </a:solidFill>
                <a:latin typeface="Trebuchet MS" panose="020B0603020202020204" pitchFamily="34" charset="0"/>
              </a:rPr>
              <a:t>AIDES A L’EMPLOI</a:t>
            </a:r>
          </a:p>
        </p:txBody>
      </p:sp>
      <p:sp>
        <p:nvSpPr>
          <p:cNvPr id="9" name="Rectangle à coins arrondis 15">
            <a:extLst>
              <a:ext uri="{FF2B5EF4-FFF2-40B4-BE49-F238E27FC236}">
                <a16:creationId xmlns:a16="http://schemas.microsoft.com/office/drawing/2014/main" id="{8ECFB435-3EAD-B3F6-4F05-034CEF2DDD1E}"/>
              </a:ext>
            </a:extLst>
          </p:cNvPr>
          <p:cNvSpPr/>
          <p:nvPr/>
        </p:nvSpPr>
        <p:spPr>
          <a:xfrm>
            <a:off x="4646950" y="4310504"/>
            <a:ext cx="1867511" cy="898190"/>
          </a:xfrm>
          <a:prstGeom prst="roundRect">
            <a:avLst/>
          </a:prstGeom>
          <a:solidFill>
            <a:srgbClr val="00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FFFFFF"/>
                </a:solidFill>
                <a:latin typeface="Trebuchet MS" panose="020B0603020202020204" pitchFamily="34" charset="0"/>
              </a:rPr>
              <a:t>COMMANDE PUBLIQUE</a:t>
            </a:r>
          </a:p>
        </p:txBody>
      </p:sp>
      <p:sp>
        <p:nvSpPr>
          <p:cNvPr id="10" name="Rectangle à coins arrondis 14">
            <a:extLst>
              <a:ext uri="{FF2B5EF4-FFF2-40B4-BE49-F238E27FC236}">
                <a16:creationId xmlns:a16="http://schemas.microsoft.com/office/drawing/2014/main" id="{EADAF104-3361-A97E-3EBF-6C2EC1806EAF}"/>
              </a:ext>
            </a:extLst>
          </p:cNvPr>
          <p:cNvSpPr/>
          <p:nvPr/>
        </p:nvSpPr>
        <p:spPr>
          <a:xfrm>
            <a:off x="7779702" y="3639522"/>
            <a:ext cx="1867511" cy="898190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FFFFFF"/>
                </a:solidFill>
                <a:latin typeface="Trebuchet MS" panose="020B0603020202020204" pitchFamily="34" charset="0"/>
              </a:rPr>
              <a:t>PRESTATION</a:t>
            </a:r>
          </a:p>
          <a:p>
            <a:pPr algn="ctr"/>
            <a:r>
              <a:rPr lang="fr-FR" dirty="0">
                <a:solidFill>
                  <a:srgbClr val="FFFFFF"/>
                </a:solidFill>
              </a:rPr>
              <a:t>(Marchés publics)</a:t>
            </a:r>
          </a:p>
        </p:txBody>
      </p:sp>
      <p:sp>
        <p:nvSpPr>
          <p:cNvPr id="11" name="Rectangle à coins arrondis 13">
            <a:extLst>
              <a:ext uri="{FF2B5EF4-FFF2-40B4-BE49-F238E27FC236}">
                <a16:creationId xmlns:a16="http://schemas.microsoft.com/office/drawing/2014/main" id="{FF13ED00-6EE4-71D5-F412-1AADB687D026}"/>
              </a:ext>
            </a:extLst>
          </p:cNvPr>
          <p:cNvSpPr/>
          <p:nvPr/>
        </p:nvSpPr>
        <p:spPr>
          <a:xfrm>
            <a:off x="7779702" y="5208694"/>
            <a:ext cx="1867511" cy="898190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FFFFFF"/>
                </a:solidFill>
                <a:latin typeface="Trebuchet MS" panose="020B0603020202020204" pitchFamily="34" charset="0"/>
              </a:rPr>
              <a:t>DELEGATION DE SERVICE PUBLIC</a:t>
            </a: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A5A949E-8F1E-284C-7223-02C133B0037B}"/>
              </a:ext>
            </a:extLst>
          </p:cNvPr>
          <p:cNvCxnSpPr/>
          <p:nvPr/>
        </p:nvCxnSpPr>
        <p:spPr>
          <a:xfrm rot="5400000" flipH="1" flipV="1">
            <a:off x="3377045" y="2303978"/>
            <a:ext cx="1231641" cy="122231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AD768EA9-9AD0-6541-6116-F82B4459FAFD}"/>
              </a:ext>
            </a:extLst>
          </p:cNvPr>
          <p:cNvCxnSpPr>
            <a:cxnSpLocks/>
            <a:endCxn id="9" idx="1"/>
          </p:cNvCxnSpPr>
          <p:nvPr/>
        </p:nvCxnSpPr>
        <p:spPr>
          <a:xfrm>
            <a:off x="3381710" y="3639522"/>
            <a:ext cx="1265240" cy="11200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13CCB487-7387-57EF-C9E1-1C5D2C5F2537}"/>
              </a:ext>
            </a:extLst>
          </p:cNvPr>
          <p:cNvCxnSpPr>
            <a:cxnSpLocks/>
          </p:cNvCxnSpPr>
          <p:nvPr/>
        </p:nvCxnSpPr>
        <p:spPr>
          <a:xfrm>
            <a:off x="3424640" y="3594938"/>
            <a:ext cx="1179381" cy="350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226712D0-2F47-712E-85F9-C3C7F086D502}"/>
              </a:ext>
            </a:extLst>
          </p:cNvPr>
          <p:cNvCxnSpPr>
            <a:cxnSpLocks/>
            <a:endCxn id="10" idx="1"/>
          </p:cNvCxnSpPr>
          <p:nvPr/>
        </p:nvCxnSpPr>
        <p:spPr>
          <a:xfrm flipV="1">
            <a:off x="6514461" y="4088617"/>
            <a:ext cx="1265241" cy="67098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6AD0676E-7294-5C32-8A7C-32A24E5576B8}"/>
              </a:ext>
            </a:extLst>
          </p:cNvPr>
          <p:cNvCxnSpPr>
            <a:cxnSpLocks/>
          </p:cNvCxnSpPr>
          <p:nvPr/>
        </p:nvCxnSpPr>
        <p:spPr>
          <a:xfrm>
            <a:off x="6590661" y="4882703"/>
            <a:ext cx="1189040" cy="9660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82083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97CFF7F-CDF5-AB86-E64C-B8D4CDC29E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B236499-2AD5-CD35-1E1A-E668162484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85618"/>
            <a:ext cx="10515600" cy="838524"/>
          </a:xfrm>
        </p:spPr>
        <p:txBody>
          <a:bodyPr>
            <a:noAutofit/>
          </a:bodyPr>
          <a:lstStyle/>
          <a:p>
            <a:r>
              <a:rPr lang="fr-FR" sz="2800" dirty="0">
                <a:latin typeface="Bahnschrift" pitchFamily="34" charset="0"/>
              </a:rPr>
              <a:t>LES FINANCEMENTS PUBLICS (Subventions)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E88D391-2173-542C-6FDA-A2AA3AF4E9F4}"/>
              </a:ext>
            </a:extLst>
          </p:cNvPr>
          <p:cNvSpPr/>
          <p:nvPr/>
        </p:nvSpPr>
        <p:spPr>
          <a:xfrm>
            <a:off x="1672936" y="1824142"/>
            <a:ext cx="2389909" cy="1604858"/>
          </a:xfrm>
          <a:prstGeom prst="roundRect">
            <a:avLst/>
          </a:prstGeom>
          <a:solidFill>
            <a:srgbClr val="0000C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latin typeface="Trebuchet MS" panose="020B0603020202020204" pitchFamily="34" charset="0"/>
              </a:rPr>
              <a:t>ETAT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251AB1E-54DD-4506-99DA-71E369B181C9}"/>
              </a:ext>
            </a:extLst>
          </p:cNvPr>
          <p:cNvSpPr/>
          <p:nvPr/>
        </p:nvSpPr>
        <p:spPr>
          <a:xfrm>
            <a:off x="4901045" y="1824142"/>
            <a:ext cx="2389909" cy="1604858"/>
          </a:xfrm>
          <a:prstGeom prst="roundRect">
            <a:avLst/>
          </a:prstGeom>
          <a:solidFill>
            <a:srgbClr val="0000C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latin typeface="Trebuchet MS" panose="020B0603020202020204" pitchFamily="34" charset="0"/>
              </a:rPr>
              <a:t>ANS</a:t>
            </a:r>
          </a:p>
          <a:p>
            <a:pPr algn="ctr"/>
            <a:r>
              <a:rPr lang="fr-FR" sz="2000" b="1" dirty="0">
                <a:latin typeface="Trebuchet MS" panose="020B0603020202020204" pitchFamily="34" charset="0"/>
              </a:rPr>
              <a:t>(PST, PSF)</a:t>
            </a:r>
          </a:p>
          <a:p>
            <a:pPr algn="ctr"/>
            <a:r>
              <a:rPr lang="fr-FR" sz="3200" b="1" dirty="0">
                <a:latin typeface="Trebuchet MS" panose="020B0603020202020204" pitchFamily="34" charset="0"/>
              </a:rPr>
              <a:t>FDVA 2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71CA5ED7-49E1-22EF-4B38-D3074D01B0F5}"/>
              </a:ext>
            </a:extLst>
          </p:cNvPr>
          <p:cNvSpPr/>
          <p:nvPr/>
        </p:nvSpPr>
        <p:spPr>
          <a:xfrm>
            <a:off x="8127422" y="1824142"/>
            <a:ext cx="2389909" cy="1604858"/>
          </a:xfrm>
          <a:prstGeom prst="roundRect">
            <a:avLst/>
          </a:prstGeom>
          <a:solidFill>
            <a:srgbClr val="0000C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latin typeface="Trebuchet MS" panose="020B0603020202020204" pitchFamily="34" charset="0"/>
              </a:rPr>
              <a:t>Collectivités  territoriales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C31CAF6-46E2-D707-3724-03E64E5519E2}"/>
              </a:ext>
            </a:extLst>
          </p:cNvPr>
          <p:cNvSpPr/>
          <p:nvPr/>
        </p:nvSpPr>
        <p:spPr>
          <a:xfrm>
            <a:off x="697923" y="3961205"/>
            <a:ext cx="2389909" cy="1604858"/>
          </a:xfrm>
          <a:prstGeom prst="roundRect">
            <a:avLst/>
          </a:prstGeom>
          <a:solidFill>
            <a:srgbClr val="0000C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latin typeface="Trebuchet MS" panose="020B0603020202020204" pitchFamily="34" charset="0"/>
              </a:rPr>
              <a:t>APPEL A</a:t>
            </a:r>
          </a:p>
          <a:p>
            <a:pPr algn="ctr"/>
            <a:r>
              <a:rPr lang="fr-FR" sz="3200" b="1" dirty="0">
                <a:latin typeface="Trebuchet MS" panose="020B0603020202020204" pitchFamily="34" charset="0"/>
              </a:rPr>
              <a:t>PROJET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CA601F4-205E-FE78-159C-5199004F49D1}"/>
              </a:ext>
            </a:extLst>
          </p:cNvPr>
          <p:cNvSpPr/>
          <p:nvPr/>
        </p:nvSpPr>
        <p:spPr>
          <a:xfrm>
            <a:off x="6263120" y="3961205"/>
            <a:ext cx="2389909" cy="1604858"/>
          </a:xfrm>
          <a:prstGeom prst="roundRect">
            <a:avLst/>
          </a:prstGeom>
          <a:solidFill>
            <a:srgbClr val="0000C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latin typeface="Trebuchet MS" panose="020B0603020202020204" pitchFamily="34" charset="0"/>
              </a:rPr>
              <a:t>AIDES A L’EMPLOI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57CE1B03-B133-A990-D164-8CD2B008FBE8}"/>
              </a:ext>
            </a:extLst>
          </p:cNvPr>
          <p:cNvSpPr/>
          <p:nvPr/>
        </p:nvSpPr>
        <p:spPr>
          <a:xfrm>
            <a:off x="9104168" y="3961205"/>
            <a:ext cx="2389909" cy="1604858"/>
          </a:xfrm>
          <a:prstGeom prst="roundRect">
            <a:avLst/>
          </a:prstGeom>
          <a:solidFill>
            <a:srgbClr val="0000C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900" b="1" dirty="0">
                <a:latin typeface="Trebuchet MS" panose="020B0603020202020204" pitchFamily="34" charset="0"/>
              </a:rPr>
              <a:t>Mise à disposition de matériel, salle par des structures publiques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A08CC6E9-D832-E0C2-5D0E-EB699326EB87}"/>
              </a:ext>
            </a:extLst>
          </p:cNvPr>
          <p:cNvSpPr/>
          <p:nvPr/>
        </p:nvSpPr>
        <p:spPr>
          <a:xfrm>
            <a:off x="3538971" y="3961205"/>
            <a:ext cx="2389909" cy="1604858"/>
          </a:xfrm>
          <a:prstGeom prst="roundRect">
            <a:avLst/>
          </a:prstGeom>
          <a:solidFill>
            <a:srgbClr val="0000C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latin typeface="Trebuchet MS" panose="020B0603020202020204" pitchFamily="34" charset="0"/>
              </a:rPr>
              <a:t>ERASMUS+</a:t>
            </a:r>
          </a:p>
        </p:txBody>
      </p:sp>
    </p:spTree>
    <p:extLst>
      <p:ext uri="{BB962C8B-B14F-4D97-AF65-F5344CB8AC3E}">
        <p14:creationId xmlns:p14="http://schemas.microsoft.com/office/powerpoint/2010/main" val="42639524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D6A36B6-A1B7-3105-DCF6-186C78ED10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A3662E6-050B-AFE1-09F9-F343704B38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3184" y="859522"/>
            <a:ext cx="10792348" cy="838524"/>
          </a:xfrm>
        </p:spPr>
        <p:txBody>
          <a:bodyPr>
            <a:noAutofit/>
          </a:bodyPr>
          <a:lstStyle/>
          <a:p>
            <a:r>
              <a:rPr lang="fr-FR" sz="2800" dirty="0">
                <a:latin typeface="Bahnschrift" pitchFamily="34" charset="0"/>
              </a:rPr>
              <a:t>FAIRE UNE DEMANDE DE SUBVENTION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D68B237-9F44-8FBA-B8F7-35F00C0DED5F}"/>
              </a:ext>
            </a:extLst>
          </p:cNvPr>
          <p:cNvSpPr txBox="1"/>
          <p:nvPr/>
        </p:nvSpPr>
        <p:spPr>
          <a:xfrm>
            <a:off x="1286741" y="4597458"/>
            <a:ext cx="1021426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1800" u="sng" dirty="0">
                <a:solidFill>
                  <a:srgbClr val="0000FF"/>
                </a:solidFill>
                <a:latin typeface="Trebuchet MS" panose="020B0603020202020204" pitchFamily="34" charset="0"/>
              </a:rPr>
              <a:t>Pour en savoir plus </a:t>
            </a:r>
            <a:r>
              <a:rPr lang="fr-FR" sz="1800" dirty="0">
                <a:solidFill>
                  <a:srgbClr val="0000FF"/>
                </a:solidFill>
                <a:latin typeface="Trebuchet MS" panose="020B0603020202020204" pitchFamily="34" charset="0"/>
              </a:rPr>
              <a:t>:</a:t>
            </a:r>
          </a:p>
          <a:p>
            <a:pPr algn="just"/>
            <a:r>
              <a:rPr lang="fr-FR" sz="1800" dirty="0">
                <a:solidFill>
                  <a:srgbClr val="0000FF"/>
                </a:solidFill>
                <a:latin typeface="Trebuchet MS" panose="020B0603020202020204" pitchFamily="34" charset="0"/>
              </a:rPr>
              <a:t>Mardi 14 avril 2026 : (18H30/19H30) en visioconférence</a:t>
            </a:r>
          </a:p>
          <a:p>
            <a:pPr algn="just"/>
            <a:r>
              <a:rPr lang="fr-FR" sz="1800" dirty="0">
                <a:solidFill>
                  <a:srgbClr val="0000FF"/>
                </a:solidFill>
                <a:latin typeface="Trebuchet MS" panose="020B0603020202020204" pitchFamily="34" charset="0"/>
              </a:rPr>
              <a:t>Thème : Le nouveau label F.F.R.  « </a:t>
            </a:r>
            <a:r>
              <a:rPr lang="fr-FR" dirty="0">
                <a:solidFill>
                  <a:srgbClr val="0000FF"/>
                </a:solidFill>
                <a:latin typeface="Trebuchet MS" panose="020B0603020202020204" pitchFamily="34" charset="0"/>
              </a:rPr>
              <a:t>Club Engagé »</a:t>
            </a:r>
          </a:p>
          <a:p>
            <a:pPr algn="just"/>
            <a:r>
              <a:rPr lang="fr-FR" dirty="0">
                <a:solidFill>
                  <a:srgbClr val="0000CC"/>
                </a:solidFill>
                <a:latin typeface="Trebuchet MS" panose="020B0603020202020204" pitchFamily="34" charset="0"/>
              </a:rPr>
              <a:t>La valorisation de l’engagement des clubs par la F.F.R. : comment ça marche ?</a:t>
            </a:r>
          </a:p>
          <a:p>
            <a:pPr algn="just"/>
            <a:r>
              <a:rPr lang="fr-FR" dirty="0">
                <a:solidFill>
                  <a:srgbClr val="0000CC"/>
                </a:solidFill>
                <a:latin typeface="Trebuchet MS" panose="020B0603020202020204" pitchFamily="34" charset="0"/>
              </a:rPr>
              <a:t>La Responsabilité Sociétale des Organisation (RSO) : Quésaco ?</a:t>
            </a:r>
            <a:r>
              <a:rPr lang="fr-FR" sz="1800" dirty="0">
                <a:solidFill>
                  <a:srgbClr val="0000CC"/>
                </a:solidFill>
                <a:latin typeface="Trebuchet MS" panose="020B0603020202020204" pitchFamily="34" charset="0"/>
              </a:rPr>
              <a:t> </a:t>
            </a:r>
            <a:endParaRPr lang="fr-FR" sz="2000" b="1" dirty="0">
              <a:solidFill>
                <a:srgbClr val="0000CC"/>
              </a:solidFill>
              <a:latin typeface="Trebuchet MS" panose="020B060302020202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E88DE3E-52BC-1059-3C75-FAF5C619FE38}"/>
              </a:ext>
            </a:extLst>
          </p:cNvPr>
          <p:cNvSpPr txBox="1"/>
          <p:nvPr/>
        </p:nvSpPr>
        <p:spPr>
          <a:xfrm>
            <a:off x="988868" y="2658466"/>
            <a:ext cx="1021426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dirty="0">
                <a:latin typeface="Trebuchet MS" panose="020B0603020202020204" pitchFamily="34" charset="0"/>
              </a:rPr>
              <a:t>Comment éviter le rejet d’une demande de subvention publique ?</a:t>
            </a:r>
          </a:p>
          <a:p>
            <a:r>
              <a:rPr lang="fr-FR" sz="2000" u="sng" dirty="0">
                <a:latin typeface="Trebuchet MS" panose="020B0603020202020204" pitchFamily="34" charset="0"/>
              </a:rPr>
              <a:t>Objectifs visés</a:t>
            </a:r>
            <a:r>
              <a:rPr lang="fr-FR" sz="2000" dirty="0">
                <a:latin typeface="Trebuchet MS" panose="020B0603020202020204" pitchFamily="34" charset="0"/>
              </a:rPr>
              <a:t> : </a:t>
            </a:r>
          </a:p>
          <a:p>
            <a:pPr lvl="0"/>
            <a:r>
              <a:rPr lang="fr-FR" sz="2000" dirty="0">
                <a:latin typeface="Trebuchet MS" panose="020B0603020202020204" pitchFamily="34" charset="0"/>
              </a:rPr>
              <a:t>     - Connaître les obligations des associations sportives</a:t>
            </a:r>
          </a:p>
          <a:p>
            <a:pPr lvl="0"/>
            <a:r>
              <a:rPr lang="fr-FR" sz="2000" dirty="0">
                <a:latin typeface="Trebuchet MS" panose="020B0603020202020204" pitchFamily="34" charset="0"/>
              </a:rPr>
              <a:t>     - Connaître les conditions d’attribution et d’éligibilité</a:t>
            </a:r>
          </a:p>
          <a:p>
            <a:pPr lvl="0"/>
            <a:r>
              <a:rPr lang="fr-FR" sz="2000" dirty="0">
                <a:latin typeface="Trebuchet MS" panose="020B0603020202020204" pitchFamily="34" charset="0"/>
              </a:rPr>
              <a:t>     - Comment prendre le train de l’économie sociale et solidaire avec la RSO ?</a:t>
            </a:r>
          </a:p>
          <a:p>
            <a:pPr algn="just"/>
            <a:r>
              <a:rPr lang="fr-FR" sz="2000" dirty="0">
                <a:latin typeface="Trebuchet MS" panose="020B0603020202020204" pitchFamily="34" charset="0"/>
              </a:rPr>
              <a:t>     - Comment rédiger une demande d’aide financière publique ?</a:t>
            </a:r>
            <a:endParaRPr lang="fr-FR" sz="2000" b="1" dirty="0">
              <a:solidFill>
                <a:srgbClr val="0000CC"/>
              </a:solidFill>
              <a:latin typeface="Trebuchet MS" panose="020B0603020202020204" pitchFamily="34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72AF015-704F-0A65-7F8D-8B2BED8A98DB}"/>
              </a:ext>
            </a:extLst>
          </p:cNvPr>
          <p:cNvSpPr txBox="1"/>
          <p:nvPr/>
        </p:nvSpPr>
        <p:spPr>
          <a:xfrm>
            <a:off x="1141268" y="1628189"/>
            <a:ext cx="10214264" cy="1231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1800" u="sng" dirty="0">
                <a:solidFill>
                  <a:srgbClr val="0000FF"/>
                </a:solidFill>
                <a:latin typeface="Trebuchet MS" panose="020B0603020202020204" pitchFamily="34" charset="0"/>
              </a:rPr>
              <a:t>Pour en savoir plus </a:t>
            </a:r>
            <a:r>
              <a:rPr lang="fr-FR" sz="1800" dirty="0">
                <a:solidFill>
                  <a:srgbClr val="0000FF"/>
                </a:solidFill>
                <a:latin typeface="Trebuchet MS" panose="020B0603020202020204" pitchFamily="34" charset="0"/>
              </a:rPr>
              <a:t>:</a:t>
            </a:r>
          </a:p>
          <a:p>
            <a:pPr algn="just"/>
            <a:r>
              <a:rPr lang="fr-FR" sz="1800" dirty="0">
                <a:solidFill>
                  <a:srgbClr val="0000FF"/>
                </a:solidFill>
                <a:latin typeface="Trebuchet MS" panose="020B0603020202020204" pitchFamily="34" charset="0"/>
              </a:rPr>
              <a:t>Mardi 16 décembre 2025 : (18H30/19H30) en visioconférence</a:t>
            </a:r>
          </a:p>
          <a:p>
            <a:pPr algn="just"/>
            <a:r>
              <a:rPr lang="fr-FR" sz="1800" dirty="0">
                <a:solidFill>
                  <a:srgbClr val="0000FF"/>
                </a:solidFill>
                <a:latin typeface="Trebuchet MS" panose="020B0603020202020204" pitchFamily="34" charset="0"/>
              </a:rPr>
              <a:t>Thème : La recherche de financements publics : les différents types de subventions possibles</a:t>
            </a:r>
            <a:endParaRPr lang="fr-FR" sz="1800" b="1" dirty="0">
              <a:latin typeface="Trebuchet MS" panose="020B0603020202020204" pitchFamily="34" charset="0"/>
            </a:endParaRPr>
          </a:p>
          <a:p>
            <a:pPr algn="just"/>
            <a:endParaRPr lang="fr-FR" sz="2000" b="1" dirty="0">
              <a:solidFill>
                <a:srgbClr val="0000CC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00173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6F0AA4B-FAFE-E47E-4BC4-B6869CDA8B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60D427B-E7D6-4AB9-4237-83C1241634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452" y="860928"/>
            <a:ext cx="10792348" cy="838524"/>
          </a:xfrm>
        </p:spPr>
        <p:txBody>
          <a:bodyPr>
            <a:noAutofit/>
          </a:bodyPr>
          <a:lstStyle/>
          <a:p>
            <a:r>
              <a:rPr lang="fr-FR" sz="2800" dirty="0">
                <a:latin typeface="Bahnschrift" pitchFamily="34" charset="0"/>
              </a:rPr>
              <a:t>OBTENIR DES FINANCEMENTS PUBLICS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D21F976-A052-CA17-4237-EBC14E7ADCC9}"/>
              </a:ext>
            </a:extLst>
          </p:cNvPr>
          <p:cNvSpPr txBox="1"/>
          <p:nvPr/>
        </p:nvSpPr>
        <p:spPr>
          <a:xfrm>
            <a:off x="561452" y="1699452"/>
            <a:ext cx="10394373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2000" dirty="0">
                <a:latin typeface="Trebuchet MS" panose="020B0603020202020204" pitchFamily="34" charset="0"/>
              </a:rPr>
              <a:t>Votre projet doit répondre à un besoin d’</a:t>
            </a:r>
            <a:r>
              <a:rPr lang="fr-FR" sz="2000" b="1" dirty="0">
                <a:highlight>
                  <a:srgbClr val="FFFF00"/>
                </a:highlight>
                <a:latin typeface="Trebuchet MS" panose="020B0603020202020204" pitchFamily="34" charset="0"/>
              </a:rPr>
              <a:t>intérêt général</a:t>
            </a:r>
            <a:r>
              <a:rPr lang="fr-FR" sz="2000" b="1" dirty="0">
                <a:latin typeface="Trebuchet MS" panose="020B0603020202020204" pitchFamily="34" charset="0"/>
              </a:rPr>
              <a:t> </a:t>
            </a:r>
            <a:r>
              <a:rPr lang="fr-FR" sz="2000" dirty="0">
                <a:latin typeface="Trebuchet MS" panose="020B0603020202020204" pitchFamily="34" charset="0"/>
              </a:rPr>
              <a:t>pour justifier votre demande de subvention et son éventuelle obtention c’est-à-dire :</a:t>
            </a:r>
          </a:p>
          <a:p>
            <a:r>
              <a:rPr lang="fr-FR" sz="2000" dirty="0">
                <a:latin typeface="Trebuchet MS" panose="020B0603020202020204" pitchFamily="34" charset="0"/>
              </a:rPr>
              <a:t>     - l’activité est non lucrative, c’est à dire non concurrentielle, </a:t>
            </a:r>
          </a:p>
          <a:p>
            <a:r>
              <a:rPr lang="fr-FR" sz="2000" dirty="0">
                <a:latin typeface="Trebuchet MS" panose="020B0603020202020204" pitchFamily="34" charset="0"/>
              </a:rPr>
              <a:t>     - la gestion est désintéressée, </a:t>
            </a:r>
          </a:p>
          <a:p>
            <a:r>
              <a:rPr lang="fr-FR" sz="2000" dirty="0">
                <a:latin typeface="Trebuchet MS" panose="020B0603020202020204" pitchFamily="34" charset="0"/>
              </a:rPr>
              <a:t>     - l’activité ne profite pas à un cercle restreint de personnes. </a:t>
            </a:r>
          </a:p>
          <a:p>
            <a:pPr algn="just"/>
            <a:endParaRPr lang="fr-FR" sz="2000" b="1" dirty="0">
              <a:latin typeface="Trebuchet MS" panose="020B0603020202020204" pitchFamily="34" charset="0"/>
            </a:endParaRPr>
          </a:p>
          <a:p>
            <a:pPr algn="just"/>
            <a:r>
              <a:rPr lang="fr-FR" sz="2000" dirty="0">
                <a:latin typeface="Trebuchet MS" panose="020B0603020202020204" pitchFamily="34" charset="0"/>
              </a:rPr>
              <a:t>Votre club doit être à </a:t>
            </a:r>
            <a:r>
              <a:rPr lang="fr-FR" sz="2000" b="1" dirty="0">
                <a:highlight>
                  <a:srgbClr val="FFFF00"/>
                </a:highlight>
                <a:latin typeface="Trebuchet MS" panose="020B0603020202020204" pitchFamily="34" charset="0"/>
              </a:rPr>
              <a:t>but non lucratif</a:t>
            </a:r>
            <a:r>
              <a:rPr lang="fr-FR" sz="2000" dirty="0">
                <a:highlight>
                  <a:srgbClr val="FFFF00"/>
                </a:highlight>
                <a:latin typeface="Trebuchet MS" panose="020B0603020202020204" pitchFamily="34" charset="0"/>
              </a:rPr>
              <a:t> </a:t>
            </a:r>
            <a:r>
              <a:rPr lang="fr-FR" sz="2000" dirty="0">
                <a:latin typeface="Trebuchet MS" panose="020B0603020202020204" pitchFamily="34" charset="0"/>
              </a:rPr>
              <a:t>pour justifier votre demande de subvention et son éventuelle obtention c’est-à-dire :</a:t>
            </a:r>
          </a:p>
          <a:p>
            <a:pPr algn="just"/>
            <a:r>
              <a:rPr lang="fr-FR" sz="2000" dirty="0">
                <a:latin typeface="Trebuchet MS" panose="020B0603020202020204" pitchFamily="34" charset="0"/>
              </a:rPr>
              <a:t>      - sa gestion doit être désintéressée</a:t>
            </a:r>
          </a:p>
          <a:p>
            <a:pPr algn="just"/>
            <a:r>
              <a:rPr lang="fr-FR" sz="2000" dirty="0">
                <a:latin typeface="Trebuchet MS" panose="020B0603020202020204" pitchFamily="34" charset="0"/>
              </a:rPr>
              <a:t>      - ses activités commerciales ne doivent pas concurrencer le secteur privé</a:t>
            </a:r>
          </a:p>
          <a:p>
            <a:pPr algn="just"/>
            <a:r>
              <a:rPr lang="fr-FR" sz="2000" dirty="0">
                <a:latin typeface="Trebuchet MS" panose="020B0603020202020204" pitchFamily="34" charset="0"/>
              </a:rPr>
              <a:t>      - l’activité lucrative ne doit représenter qu’une part marginale du budget du club</a:t>
            </a:r>
            <a:endParaRPr lang="fr-FR" sz="2000" b="1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23556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84D230C-9FA3-47B1-74F0-61CCCD6868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228E8C2-C734-FCA7-A4CA-7615C26425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452" y="985618"/>
            <a:ext cx="10792348" cy="838524"/>
          </a:xfrm>
        </p:spPr>
        <p:txBody>
          <a:bodyPr>
            <a:noAutofit/>
          </a:bodyPr>
          <a:lstStyle/>
          <a:p>
            <a:r>
              <a:rPr lang="fr-FR" sz="2800" dirty="0">
                <a:latin typeface="Bahnschrift" pitchFamily="34" charset="0"/>
              </a:rPr>
              <a:t>OBTENIR DES FINANCEMENTS PUBLICS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D4ADB98-48C9-63FF-64C8-0595F9FC5F98}"/>
              </a:ext>
            </a:extLst>
          </p:cNvPr>
          <p:cNvSpPr txBox="1"/>
          <p:nvPr/>
        </p:nvSpPr>
        <p:spPr>
          <a:xfrm>
            <a:off x="651162" y="1824142"/>
            <a:ext cx="10394373" cy="26161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2000" b="1" dirty="0">
                <a:latin typeface="Trebuchet MS" panose="020B0603020202020204" pitchFamily="34" charset="0"/>
              </a:rPr>
              <a:t>Pour prétendre bénéficier de subventions, votre club doit remplir trois conditions :</a:t>
            </a:r>
          </a:p>
          <a:p>
            <a:pPr marL="180000"/>
            <a:r>
              <a:rPr lang="fr-FR" sz="2000" dirty="0">
                <a:latin typeface="Trebuchet MS" panose="020B0603020202020204" pitchFamily="34" charset="0"/>
              </a:rPr>
              <a:t>• être déclaré en Préfecture (numéro ‘’RNA’’) débutant par W + 9 chiffres</a:t>
            </a:r>
          </a:p>
          <a:p>
            <a:pPr marL="180000"/>
            <a:r>
              <a:rPr lang="fr-FR" sz="2000" dirty="0">
                <a:latin typeface="Trebuchet MS" panose="020B0603020202020204" pitchFamily="34" charset="0"/>
              </a:rPr>
              <a:t>• être affilié à la Fédération Française de Rugby</a:t>
            </a:r>
          </a:p>
          <a:p>
            <a:pPr marL="180000"/>
            <a:r>
              <a:rPr lang="fr-FR" sz="2000" dirty="0">
                <a:latin typeface="Trebuchet MS" panose="020B0603020202020204" pitchFamily="34" charset="0"/>
              </a:rPr>
              <a:t>• </a:t>
            </a:r>
            <a:r>
              <a:rPr lang="fr-FR" sz="2000">
                <a:latin typeface="Trebuchet MS" panose="020B0603020202020204" pitchFamily="34" charset="0"/>
              </a:rPr>
              <a:t>être immatriculé </a:t>
            </a:r>
            <a:r>
              <a:rPr lang="fr-FR" sz="2000" dirty="0">
                <a:latin typeface="Trebuchet MS" panose="020B0603020202020204" pitchFamily="34" charset="0"/>
              </a:rPr>
              <a:t>et posséder un numéro de SIRET (répertoire SIRENE)</a:t>
            </a:r>
          </a:p>
          <a:p>
            <a:endParaRPr lang="fr-FR" sz="2000" dirty="0">
              <a:latin typeface="Trebuchet MS" panose="020B0603020202020204" pitchFamily="34" charset="0"/>
            </a:endParaRPr>
          </a:p>
          <a:p>
            <a:pPr algn="just"/>
            <a:r>
              <a:rPr lang="fr-FR" sz="2000" dirty="0">
                <a:latin typeface="Trebuchet MS" panose="020B0603020202020204" pitchFamily="34" charset="0"/>
              </a:rPr>
              <a:t>Avant de débuter votre demande de subvention, il est nécessaire de créer un </a:t>
            </a:r>
            <a:r>
              <a:rPr lang="fr-FR" sz="2000" b="1" dirty="0">
                <a:latin typeface="Trebuchet MS" panose="020B0603020202020204" pitchFamily="34" charset="0"/>
              </a:rPr>
              <a:t>COMPTE ASSO </a:t>
            </a:r>
            <a:r>
              <a:rPr lang="fr-FR" sz="2000" dirty="0">
                <a:latin typeface="Trebuchet MS" panose="020B0603020202020204" pitchFamily="34" charset="0"/>
              </a:rPr>
              <a:t>pour votre association avec le lien suivant :</a:t>
            </a:r>
          </a:p>
          <a:p>
            <a:pPr algn="just"/>
            <a:r>
              <a:rPr lang="fr-FR" sz="2000" dirty="0">
                <a:latin typeface="Trebuchet MS" panose="020B0603020202020204" pitchFamily="34" charset="0"/>
              </a:rPr>
              <a:t>                                 </a:t>
            </a:r>
            <a:r>
              <a:rPr lang="fr-FR" sz="2400" b="1" dirty="0">
                <a:solidFill>
                  <a:srgbClr val="0000CC"/>
                </a:solidFill>
                <a:latin typeface="Trebuchet MS" panose="020B0603020202020204" pitchFamily="34" charset="0"/>
              </a:rPr>
              <a:t>https://lecompteasso.association.gouv.fr/ </a:t>
            </a:r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3ADC461-C54D-1057-DF18-2169A5593926}"/>
              </a:ext>
            </a:extLst>
          </p:cNvPr>
          <p:cNvSpPr txBox="1"/>
          <p:nvPr/>
        </p:nvSpPr>
        <p:spPr>
          <a:xfrm>
            <a:off x="898813" y="4617047"/>
            <a:ext cx="1039437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2000" u="sng" dirty="0">
                <a:solidFill>
                  <a:srgbClr val="0000FF"/>
                </a:solidFill>
                <a:latin typeface="Trebuchet MS" panose="020B0603020202020204" pitchFamily="34" charset="0"/>
              </a:rPr>
              <a:t>Pour en savoir plus </a:t>
            </a:r>
            <a:r>
              <a:rPr lang="fr-FR" sz="2000" dirty="0">
                <a:solidFill>
                  <a:srgbClr val="0000FF"/>
                </a:solidFill>
                <a:latin typeface="Trebuchet MS" panose="020B0603020202020204" pitchFamily="34" charset="0"/>
              </a:rPr>
              <a:t>:</a:t>
            </a:r>
          </a:p>
          <a:p>
            <a:pPr algn="just"/>
            <a:r>
              <a:rPr lang="fr-FR" sz="2000" dirty="0">
                <a:solidFill>
                  <a:srgbClr val="0000FF"/>
                </a:solidFill>
                <a:latin typeface="Trebuchet MS" panose="020B0603020202020204" pitchFamily="34" charset="0"/>
              </a:rPr>
              <a:t>Mardi 16 décembre 2025 : (18H30/19H30) en visioconférence</a:t>
            </a:r>
          </a:p>
          <a:p>
            <a:pPr algn="just"/>
            <a:r>
              <a:rPr lang="fr-FR" sz="2000" u="sng" dirty="0">
                <a:solidFill>
                  <a:srgbClr val="0000FF"/>
                </a:solidFill>
                <a:latin typeface="Trebuchet MS" panose="020B0603020202020204" pitchFamily="34" charset="0"/>
              </a:rPr>
              <a:t>Thème</a:t>
            </a:r>
            <a:r>
              <a:rPr lang="fr-FR" sz="2000" dirty="0">
                <a:solidFill>
                  <a:srgbClr val="0000FF"/>
                </a:solidFill>
                <a:latin typeface="Trebuchet MS" panose="020B0603020202020204" pitchFamily="34" charset="0"/>
              </a:rPr>
              <a:t> : La recherche de financements publics : les différents types de subventions possibles</a:t>
            </a:r>
            <a:endParaRPr lang="fr-FR" sz="2000" b="1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81272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DBE2725-5E83-7B46-A5CF-487BEA8810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1BDD7A-72E7-E231-7655-74BF9145BB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452" y="985618"/>
            <a:ext cx="10792348" cy="838524"/>
          </a:xfrm>
        </p:spPr>
        <p:txBody>
          <a:bodyPr>
            <a:noAutofit/>
          </a:bodyPr>
          <a:lstStyle/>
          <a:p>
            <a:r>
              <a:rPr lang="fr-FR" sz="2800" dirty="0">
                <a:latin typeface="Bahnschrift" pitchFamily="34" charset="0"/>
              </a:rPr>
              <a:t>LA RECHERCHE DE FINANCEMENTS PUBLICS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E0D6827-28E7-BD56-FB5D-05A72FA764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5268669"/>
              </p:ext>
            </p:extLst>
          </p:nvPr>
        </p:nvGraphicFramePr>
        <p:xfrm>
          <a:off x="340198" y="1930532"/>
          <a:ext cx="11290350" cy="4589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63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634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634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088000"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latin typeface="Trebuchet MS" panose="020B0603020202020204" pitchFamily="34" charset="0"/>
                        </a:rPr>
                        <a:t>LES SUBVENTIONS</a:t>
                      </a:r>
                      <a:r>
                        <a:rPr lang="fr-FR" sz="2000" b="1" baseline="0" dirty="0">
                          <a:latin typeface="Trebuchet MS" panose="020B0603020202020204" pitchFamily="34" charset="0"/>
                        </a:rPr>
                        <a:t> </a:t>
                      </a:r>
                      <a:r>
                        <a:rPr lang="fr-FR" sz="2000" b="1" dirty="0">
                          <a:latin typeface="Trebuchet MS" panose="020B0603020202020204" pitchFamily="34" charset="0"/>
                        </a:rPr>
                        <a:t>MUNICIPALES</a:t>
                      </a:r>
                    </a:p>
                  </a:txBody>
                  <a:tcP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latin typeface="Trebuchet MS" panose="020B0603020202020204" pitchFamily="34" charset="0"/>
                        </a:rPr>
                        <a:t>LES SUBVENTIONS DEPARTEMENTALES</a:t>
                      </a:r>
                      <a:endParaRPr lang="fr-FR" sz="2000" dirty="0">
                        <a:latin typeface="Trebuchet MS" panose="020B0603020202020204" pitchFamily="34" charset="0"/>
                      </a:endParaRPr>
                    </a:p>
                  </a:txBody>
                  <a:tcP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1" dirty="0">
                          <a:latin typeface="Trebuchet MS" panose="020B0603020202020204" pitchFamily="34" charset="0"/>
                        </a:rPr>
                        <a:t>LES SUBVENTIONS</a:t>
                      </a:r>
                    </a:p>
                    <a:p>
                      <a:pPr marL="0" marR="0" indent="0" algn="ctr" defTabSz="9143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1" dirty="0">
                          <a:latin typeface="Trebuchet MS" panose="020B0603020202020204" pitchFamily="34" charset="0"/>
                        </a:rPr>
                        <a:t>REGIONALES</a:t>
                      </a:r>
                      <a:endParaRPr lang="fr-FR" sz="2000" dirty="0">
                        <a:latin typeface="Trebuchet MS" panose="020B0603020202020204" pitchFamily="34" charset="0"/>
                      </a:endParaRPr>
                    </a:p>
                  </a:txBody>
                  <a:tcPr>
                    <a:solidFill>
                      <a:srgbClr val="00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0">
                <a:tc>
                  <a:txBody>
                    <a:bodyPr/>
                    <a:lstStyle/>
                    <a:p>
                      <a:pPr algn="l"/>
                      <a:r>
                        <a:rPr lang="fr-FR" sz="2000" b="0" i="0" kern="1200" dirty="0">
                          <a:solidFill>
                            <a:srgbClr val="080808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Les associations peuvent obtenir des </a:t>
                      </a:r>
                      <a:r>
                        <a:rPr lang="fr-FR" sz="2000" b="0" i="1" u="none" kern="1200" dirty="0">
                          <a:solidFill>
                            <a:srgbClr val="080808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subventions</a:t>
                      </a:r>
                      <a:r>
                        <a:rPr lang="fr-FR" sz="2000" b="0" i="0" kern="1200" dirty="0">
                          <a:solidFill>
                            <a:srgbClr val="080808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 à condition d'en faire la demande.</a:t>
                      </a:r>
                      <a:endParaRPr lang="fr-FR" sz="2000" dirty="0">
                        <a:solidFill>
                          <a:srgbClr val="080808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0" i="0" kern="1200" dirty="0">
                          <a:solidFill>
                            <a:schemeClr val="dk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Les départements soutiennent</a:t>
                      </a:r>
                      <a:r>
                        <a:rPr lang="fr-FR" sz="2000" b="0" i="0" kern="1200" baseline="0" dirty="0">
                          <a:solidFill>
                            <a:schemeClr val="dk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 financièrement les associations sportives.</a:t>
                      </a:r>
                      <a:endParaRPr lang="fr-FR" sz="2000" dirty="0">
                        <a:latin typeface="Trebuchet MS" panose="020B0603020202020204" pitchFamily="34" charset="0"/>
                      </a:endParaRPr>
                    </a:p>
                    <a:p>
                      <a:pPr algn="l"/>
                      <a:endParaRPr lang="fr-FR" sz="2000" b="0" i="0" kern="1200" dirty="0">
                        <a:solidFill>
                          <a:schemeClr val="dk1"/>
                        </a:solidFill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  <a:p>
                      <a:pPr algn="l"/>
                      <a:endParaRPr lang="fr-FR" sz="2000" b="0" i="0" kern="1200" dirty="0">
                        <a:solidFill>
                          <a:schemeClr val="dk1"/>
                        </a:solidFill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000" b="0" i="0" kern="1200" dirty="0">
                          <a:solidFill>
                            <a:schemeClr val="dk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Un soutien exceptionnel de la Région Occitanie aux associations sportives.</a:t>
                      </a:r>
                      <a:endParaRPr lang="fr-FR" sz="2000" dirty="0">
                        <a:latin typeface="Trebuchet MS" panose="020B0603020202020204" pitchFamily="34" charset="0"/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5" name="Image 4" descr="IMG VILLE DE FRONTIGNAN.jpg">
            <a:extLst>
              <a:ext uri="{FF2B5EF4-FFF2-40B4-BE49-F238E27FC236}">
                <a16:creationId xmlns:a16="http://schemas.microsoft.com/office/drawing/2014/main" id="{03095FD0-0541-ED30-2A18-40FCAB9B5C8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5447" y="1930532"/>
            <a:ext cx="2746103" cy="2059578"/>
          </a:xfrm>
          <a:prstGeom prst="rect">
            <a:avLst/>
          </a:prstGeom>
        </p:spPr>
      </p:pic>
      <p:pic>
        <p:nvPicPr>
          <p:cNvPr id="4" name="Image 3" descr="IMG CONSEIL REGIONAL.jpg">
            <a:extLst>
              <a:ext uri="{FF2B5EF4-FFF2-40B4-BE49-F238E27FC236}">
                <a16:creationId xmlns:a16="http://schemas.microsoft.com/office/drawing/2014/main" id="{D277D062-01B0-35B0-9126-1E541C974D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42298" y="1824142"/>
            <a:ext cx="3311502" cy="2128823"/>
          </a:xfrm>
          <a:prstGeom prst="rect">
            <a:avLst/>
          </a:prstGeom>
        </p:spPr>
      </p:pic>
      <p:pic>
        <p:nvPicPr>
          <p:cNvPr id="8" name="Image 7" descr="IMG CONSEIL DEPARTEMENTAL.png">
            <a:extLst>
              <a:ext uri="{FF2B5EF4-FFF2-40B4-BE49-F238E27FC236}">
                <a16:creationId xmlns:a16="http://schemas.microsoft.com/office/drawing/2014/main" id="{A1FD18C6-D5CA-3B73-F470-F8899591E8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49703" y="1824141"/>
            <a:ext cx="3471256" cy="2128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40538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396BC3D-486A-0EC6-F09B-ED0C624300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78064D-D18E-C3FA-92F9-BB90F13FD0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451" y="920593"/>
            <a:ext cx="10792348" cy="838524"/>
          </a:xfrm>
        </p:spPr>
        <p:txBody>
          <a:bodyPr>
            <a:noAutofit/>
          </a:bodyPr>
          <a:lstStyle/>
          <a:p>
            <a:r>
              <a:rPr lang="fr-FR" sz="2800" dirty="0">
                <a:latin typeface="Bahnschrift" pitchFamily="34" charset="0"/>
              </a:rPr>
              <a:t>LA RECHERCHE DE FINANCEMENTS PUBLICS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3F8489ED-71E0-11E5-75E5-430E3C312C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2440290"/>
              </p:ext>
            </p:extLst>
          </p:nvPr>
        </p:nvGraphicFramePr>
        <p:xfrm>
          <a:off x="450825" y="1824142"/>
          <a:ext cx="11290350" cy="4893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63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634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634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088000"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latin typeface="Trebuchet MS" panose="020B0603020202020204" pitchFamily="34" charset="0"/>
                        </a:rPr>
                        <a:t>L’AGENCE NATIONALE DU SPORT</a:t>
                      </a:r>
                    </a:p>
                    <a:p>
                      <a:pPr algn="ctr"/>
                      <a:r>
                        <a:rPr lang="fr-FR" sz="2000" b="1" dirty="0">
                          <a:latin typeface="Trebuchet MS" panose="020B0603020202020204" pitchFamily="34" charset="0"/>
                        </a:rPr>
                        <a:t>(ANS PSF et ANS PST EMPLOI)</a:t>
                      </a:r>
                    </a:p>
                  </a:txBody>
                  <a:tcP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latin typeface="Trebuchet MS" panose="020B0603020202020204" pitchFamily="34" charset="0"/>
                        </a:rPr>
                        <a:t>LE FONDS DE DEVELOPPEMENT DE LA VIE ASSOCIATIVE (FDVA2)</a:t>
                      </a:r>
                    </a:p>
                  </a:txBody>
                  <a:tcP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1" dirty="0">
                          <a:latin typeface="Trebuchet MS" panose="020B0603020202020204" pitchFamily="34" charset="0"/>
                        </a:rPr>
                        <a:t>LA DELEGATION D’UN SERVICE</a:t>
                      </a:r>
                      <a:r>
                        <a:rPr lang="fr-FR" sz="2000" b="1" baseline="0" dirty="0">
                          <a:latin typeface="Trebuchet MS" panose="020B0603020202020204" pitchFamily="34" charset="0"/>
                        </a:rPr>
                        <a:t> PUBLIC LOCAL</a:t>
                      </a:r>
                      <a:endParaRPr lang="fr-FR" sz="2000" dirty="0">
                        <a:latin typeface="Trebuchet MS" panose="020B0603020202020204" pitchFamily="34" charset="0"/>
                      </a:endParaRPr>
                    </a:p>
                    <a:p>
                      <a:pPr marL="0" marR="0" indent="0" algn="ctr" defTabSz="9143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2000" dirty="0">
                        <a:latin typeface="Trebuchet MS" panose="020B0603020202020204" pitchFamily="34" charset="0"/>
                      </a:endParaRPr>
                    </a:p>
                  </a:txBody>
                  <a:tcPr>
                    <a:solidFill>
                      <a:srgbClr val="00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0">
                <a:tc>
                  <a:txBody>
                    <a:bodyPr/>
                    <a:lstStyle/>
                    <a:p>
                      <a:pPr algn="l"/>
                      <a:r>
                        <a:rPr lang="fr-FR" sz="2000" b="0" i="0" kern="1200" dirty="0">
                          <a:solidFill>
                            <a:schemeClr val="dk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L’Agence Nationale du Sport attribue des subventions</a:t>
                      </a:r>
                    </a:p>
                    <a:p>
                      <a:pPr algn="l"/>
                      <a:r>
                        <a:rPr lang="fr-FR" sz="2000" b="0" i="0" kern="1200" dirty="0">
                          <a:solidFill>
                            <a:schemeClr val="dk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d’équipement aux associations sportives agréées.</a:t>
                      </a:r>
                      <a:endParaRPr lang="fr-FR" sz="2000" b="0" dirty="0">
                        <a:latin typeface="Trebuchet MS" panose="020B0603020202020204" pitchFamily="34" charset="0"/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2000" dirty="0">
                          <a:latin typeface="Trebuchet MS" panose="020B0603020202020204" pitchFamily="34" charset="0"/>
                        </a:rPr>
                        <a:t>Le FDVA2 soutien le développement de la via associative sur des projets et leur fonctionnement.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latin typeface="Trebuchet MS" panose="020B0603020202020204" pitchFamily="34" charset="0"/>
                        </a:rPr>
                        <a:t>L</a:t>
                      </a:r>
                      <a:r>
                        <a:rPr lang="fr-FR" sz="2000" kern="1200" dirty="0">
                          <a:solidFill>
                            <a:schemeClr val="dk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a collectivité confie l’exécution de travaux ou la gestion d’un service à une association. </a:t>
                      </a:r>
                      <a:endParaRPr lang="fr-FR" sz="2000" dirty="0">
                        <a:latin typeface="Trebuchet MS" panose="020B0603020202020204" pitchFamily="34" charset="0"/>
                      </a:endParaRPr>
                    </a:p>
                    <a:p>
                      <a:pPr algn="just"/>
                      <a:endParaRPr lang="fr-FR" sz="2000" dirty="0">
                        <a:latin typeface="Trebuchet MS" panose="020B0603020202020204" pitchFamily="34" charset="0"/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8" name="Image 7" descr="IMG AGENCE NATIONALE DU SPORT.jpg">
            <a:extLst>
              <a:ext uri="{FF2B5EF4-FFF2-40B4-BE49-F238E27FC236}">
                <a16:creationId xmlns:a16="http://schemas.microsoft.com/office/drawing/2014/main" id="{507A0BFE-D5BE-C3A3-FD19-AD0E605789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291" y="1824142"/>
            <a:ext cx="2993743" cy="2033724"/>
          </a:xfrm>
          <a:prstGeom prst="rect">
            <a:avLst/>
          </a:prstGeom>
        </p:spPr>
      </p:pic>
      <p:pic>
        <p:nvPicPr>
          <p:cNvPr id="3" name="Image 2" descr="IMG DSP.png">
            <a:extLst>
              <a:ext uri="{FF2B5EF4-FFF2-40B4-BE49-F238E27FC236}">
                <a16:creationId xmlns:a16="http://schemas.microsoft.com/office/drawing/2014/main" id="{4622A81A-03E4-91D2-008E-9A3219F347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34128" y="1850486"/>
            <a:ext cx="2944125" cy="1981036"/>
          </a:xfrm>
          <a:prstGeom prst="rect">
            <a:avLst/>
          </a:prstGeom>
        </p:spPr>
      </p:pic>
      <p:pic>
        <p:nvPicPr>
          <p:cNvPr id="6" name="Image 5" descr="Une image contenant texte, clipart, graphisme, Graphique&#10;&#10;Le contenu généré par l’IA peut être incorrect.">
            <a:extLst>
              <a:ext uri="{FF2B5EF4-FFF2-40B4-BE49-F238E27FC236}">
                <a16:creationId xmlns:a16="http://schemas.microsoft.com/office/drawing/2014/main" id="{54AEF480-A7B2-AA7A-BE8F-B15A1E5E77A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6326" y="1925162"/>
            <a:ext cx="3499347" cy="1906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86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B318F73-E0B1-758F-1A45-EFE658008F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377787F-18B6-B4FB-F264-BD4CF70807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451" y="920593"/>
            <a:ext cx="10792348" cy="838524"/>
          </a:xfrm>
        </p:spPr>
        <p:txBody>
          <a:bodyPr>
            <a:noAutofit/>
          </a:bodyPr>
          <a:lstStyle/>
          <a:p>
            <a:r>
              <a:rPr lang="fr-FR" sz="2800" dirty="0">
                <a:latin typeface="Bahnschrift" pitchFamily="34" charset="0"/>
              </a:rPr>
              <a:t>LA RECHERCHE DE FINANCEMENTS PUBLICS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206BB5E2-6F20-A7B0-AF17-5D85FEF06C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9524442"/>
              </p:ext>
            </p:extLst>
          </p:nvPr>
        </p:nvGraphicFramePr>
        <p:xfrm>
          <a:off x="450825" y="1824142"/>
          <a:ext cx="11290350" cy="5318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63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634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634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088000"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latin typeface="Trebuchet MS" panose="020B0603020202020204" pitchFamily="34" charset="0"/>
                        </a:rPr>
                        <a:t>LES AIDES A L’EMPLOI</a:t>
                      </a:r>
                    </a:p>
                  </a:txBody>
                  <a:tcP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1" dirty="0">
                          <a:latin typeface="Trebuchet MS" panose="020B0603020202020204" pitchFamily="34" charset="0"/>
                        </a:rPr>
                        <a:t>LE SERVICE CIVIQUE VOLONTAIRE</a:t>
                      </a:r>
                    </a:p>
                  </a:txBody>
                  <a:tcP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1" dirty="0">
                          <a:latin typeface="Trebuchet MS" panose="020B0603020202020204" pitchFamily="34" charset="0"/>
                        </a:rPr>
                        <a:t>LES ETABLISSEMENTS PUBLICS ADMINISTRATIFS (EPA)</a:t>
                      </a:r>
                    </a:p>
                    <a:p>
                      <a:pPr marL="0" marR="0" indent="0" algn="ctr" defTabSz="9143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2000" b="1" dirty="0">
                        <a:latin typeface="Trebuchet MS" panose="020B0603020202020204" pitchFamily="34" charset="0"/>
                      </a:endParaRPr>
                    </a:p>
                  </a:txBody>
                  <a:tcPr>
                    <a:solidFill>
                      <a:srgbClr val="00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0" i="0" kern="1200" dirty="0">
                          <a:solidFill>
                            <a:schemeClr val="dk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Les associations sportives peuvent bénéficier d’aides à l’emploi sous certaines conditions pour embaucher de nouveaux salariés ou pour maintenir l’emploi.</a:t>
                      </a:r>
                      <a:endParaRPr lang="fr-FR" sz="2000" dirty="0">
                        <a:latin typeface="Trebuchet MS" panose="020B0603020202020204" pitchFamily="34" charset="0"/>
                      </a:endParaRPr>
                    </a:p>
                    <a:p>
                      <a:pPr algn="l"/>
                      <a:endParaRPr lang="fr-FR" sz="2000" b="0" dirty="0">
                        <a:latin typeface="Trebuchet MS" panose="020B0603020202020204" pitchFamily="34" charset="0"/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latin typeface="Trebuchet MS" panose="020B0603020202020204" pitchFamily="34" charset="0"/>
                        </a:rPr>
                        <a:t>L’engagement de Service Civique est destiné aux jeunes de 16 à 25 ans.</a:t>
                      </a:r>
                    </a:p>
                    <a:p>
                      <a:pPr marL="0" indent="0" algn="l">
                        <a:buFontTx/>
                        <a:buNone/>
                      </a:pPr>
                      <a:endParaRPr lang="fr-FR" sz="2000" dirty="0">
                        <a:latin typeface="Trebuchet MS" panose="020B0603020202020204" pitchFamily="34" charset="0"/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FontTx/>
                        <a:buChar char="-"/>
                      </a:pPr>
                      <a:r>
                        <a:rPr lang="fr-FR" sz="2000" dirty="0">
                          <a:latin typeface="Trebuchet MS" panose="020B0603020202020204" pitchFamily="34" charset="0"/>
                        </a:rPr>
                        <a:t> ‘’</a:t>
                      </a:r>
                      <a:r>
                        <a:rPr lang="fr-FR" sz="2000" dirty="0" err="1">
                          <a:latin typeface="Trebuchet MS" panose="020B0603020202020204" pitchFamily="34" charset="0"/>
                        </a:rPr>
                        <a:t>Pass</a:t>
                      </a:r>
                      <a:r>
                        <a:rPr lang="fr-FR" sz="2000" dirty="0">
                          <a:latin typeface="Trebuchet MS" panose="020B0603020202020204" pitchFamily="34" charset="0"/>
                        </a:rPr>
                        <a:t> Sport’’ avec l’allocation de rentrée sportive</a:t>
                      </a:r>
                    </a:p>
                    <a:p>
                      <a:pPr marL="342900" indent="-342900" algn="l">
                        <a:buFontTx/>
                        <a:buChar char="-"/>
                      </a:pPr>
                      <a:r>
                        <a:rPr lang="fr-FR" sz="2000" dirty="0">
                          <a:latin typeface="Trebuchet MS" panose="020B0603020202020204" pitchFamily="34" charset="0"/>
                        </a:rPr>
                        <a:t>‘’Sport sur ordonnance’’</a:t>
                      </a:r>
                    </a:p>
                    <a:p>
                      <a:pPr algn="just">
                        <a:buFontTx/>
                        <a:buNone/>
                      </a:pPr>
                      <a:endParaRPr lang="fr-FR" sz="2000" dirty="0">
                        <a:latin typeface="Trebuchet MS" panose="020B0603020202020204" pitchFamily="34" charset="0"/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3" name="Image 2" descr="IMG AIDE A L'EMPLOI.jpeg">
            <a:extLst>
              <a:ext uri="{FF2B5EF4-FFF2-40B4-BE49-F238E27FC236}">
                <a16:creationId xmlns:a16="http://schemas.microsoft.com/office/drawing/2014/main" id="{0737B19A-20CA-3BDF-483A-7F84748894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0095" y="1850486"/>
            <a:ext cx="2457061" cy="1850986"/>
          </a:xfrm>
          <a:prstGeom prst="rect">
            <a:avLst/>
          </a:prstGeom>
        </p:spPr>
      </p:pic>
      <p:pic>
        <p:nvPicPr>
          <p:cNvPr id="7" name="Image 6" descr="LOGO SERVICE CIVIQUE.jpg">
            <a:extLst>
              <a:ext uri="{FF2B5EF4-FFF2-40B4-BE49-F238E27FC236}">
                <a16:creationId xmlns:a16="http://schemas.microsoft.com/office/drawing/2014/main" id="{CDAD12EA-07DE-2C6B-C3AA-E514EECA45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47310" y="1498373"/>
            <a:ext cx="3036717" cy="2428092"/>
          </a:xfrm>
          <a:prstGeom prst="rect">
            <a:avLst/>
          </a:prstGeom>
        </p:spPr>
      </p:pic>
      <p:pic>
        <p:nvPicPr>
          <p:cNvPr id="9" name="Image 8" descr="Une image contenant texte, bâtiment, signe, plein air&#10;&#10;Le contenu généré par l’IA peut être incorrect.">
            <a:extLst>
              <a:ext uri="{FF2B5EF4-FFF2-40B4-BE49-F238E27FC236}">
                <a16:creationId xmlns:a16="http://schemas.microsoft.com/office/drawing/2014/main" id="{6FD2243C-87B6-8176-9901-EA202DF98FC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9278" y="1903142"/>
            <a:ext cx="2730608" cy="1941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52882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3B43119-BC4F-CD9B-3B43-8810B6E12D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310D72F-365F-80B0-8C7B-DBBB2E0F5A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7919" y="985618"/>
            <a:ext cx="9403772" cy="838524"/>
          </a:xfrm>
        </p:spPr>
        <p:txBody>
          <a:bodyPr>
            <a:noAutofit/>
          </a:bodyPr>
          <a:lstStyle/>
          <a:p>
            <a:r>
              <a:rPr lang="fr-FR" sz="2800" b="1" dirty="0">
                <a:solidFill>
                  <a:srgbClr val="C00000"/>
                </a:solidFill>
                <a:latin typeface="Bahnschrift" pitchFamily="34" charset="0"/>
              </a:rPr>
              <a:t>                             </a:t>
            </a:r>
            <a:r>
              <a:rPr lang="fr-FR" sz="2800" b="1" dirty="0">
                <a:solidFill>
                  <a:srgbClr val="C00000"/>
                </a:solidFill>
                <a:highlight>
                  <a:srgbClr val="00FFFF"/>
                </a:highlight>
                <a:latin typeface="Bahnschrift" pitchFamily="34" charset="0"/>
              </a:rPr>
              <a:t>LES AIDES SERVICE CIVIQUE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1FABE47-D659-FD9C-FC8E-DF2E3791E90D}"/>
              </a:ext>
            </a:extLst>
          </p:cNvPr>
          <p:cNvSpPr txBox="1"/>
          <p:nvPr/>
        </p:nvSpPr>
        <p:spPr>
          <a:xfrm>
            <a:off x="574528" y="1930422"/>
            <a:ext cx="10606089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latin typeface="Trebuchet MS" panose="020B0603020202020204" pitchFamily="34" charset="0"/>
              </a:rPr>
              <a:t>Proposer un service civique ?</a:t>
            </a:r>
          </a:p>
          <a:p>
            <a:pPr algn="just"/>
            <a:r>
              <a:rPr lang="fr-FR" sz="2000" dirty="0">
                <a:latin typeface="Trebuchet MS" panose="020B0603020202020204" pitchFamily="34" charset="0"/>
              </a:rPr>
              <a:t/>
            </a:r>
            <a:br>
              <a:rPr lang="fr-FR" sz="2000" dirty="0">
                <a:latin typeface="Trebuchet MS" panose="020B0603020202020204" pitchFamily="34" charset="0"/>
              </a:rPr>
            </a:br>
            <a:r>
              <a:rPr lang="fr-FR" sz="2000" dirty="0">
                <a:latin typeface="Trebuchet MS" panose="020B0603020202020204" pitchFamily="34" charset="0"/>
              </a:rPr>
              <a:t>     L’engagement de Service Civique est destiné aux jeunes de 16 à 25 ans.</a:t>
            </a:r>
          </a:p>
          <a:p>
            <a:pPr algn="just"/>
            <a:r>
              <a:rPr lang="fr-FR" sz="2000" dirty="0">
                <a:latin typeface="Trebuchet MS" panose="020B0603020202020204" pitchFamily="34" charset="0"/>
              </a:rPr>
              <a:t>     Engagement volontaire d’une durée de 6 à 12 mois</a:t>
            </a:r>
          </a:p>
          <a:p>
            <a:pPr algn="just"/>
            <a:r>
              <a:rPr lang="fr-FR" sz="2000" dirty="0">
                <a:latin typeface="Trebuchet MS" panose="020B0603020202020204" pitchFamily="34" charset="0"/>
              </a:rPr>
              <a:t>     Au moins 24 heures hebdomadaires</a:t>
            </a:r>
          </a:p>
          <a:p>
            <a:pPr algn="just"/>
            <a:endParaRPr lang="fr-FR" sz="2000" dirty="0">
              <a:latin typeface="Trebuchet MS" panose="020B0603020202020204" pitchFamily="34" charset="0"/>
            </a:endParaRPr>
          </a:p>
          <a:p>
            <a:pPr algn="just"/>
            <a:r>
              <a:rPr lang="fr-FR" sz="2000" dirty="0">
                <a:latin typeface="Trebuchet MS" panose="020B0603020202020204" pitchFamily="34" charset="0"/>
              </a:rPr>
              <a:t>Participation de l’Etat : 504,98 €uros/mois</a:t>
            </a:r>
          </a:p>
          <a:p>
            <a:pPr algn="just"/>
            <a:r>
              <a:rPr lang="fr-FR" sz="2000" dirty="0">
                <a:latin typeface="Trebuchet MS" panose="020B0603020202020204" pitchFamily="34" charset="0"/>
              </a:rPr>
              <a:t>Participation du club :    114,85 €uros/mois</a:t>
            </a:r>
          </a:p>
          <a:p>
            <a:pPr algn="just"/>
            <a:r>
              <a:rPr lang="fr-FR" sz="2000" dirty="0">
                <a:latin typeface="Trebuchet MS" panose="020B0603020202020204" pitchFamily="34" charset="0"/>
              </a:rPr>
              <a:t>Participation de la Ligue Occitanie Rugby : 80 €uros/mois</a:t>
            </a:r>
          </a:p>
          <a:p>
            <a:pPr algn="just"/>
            <a:r>
              <a:rPr lang="fr-FR" sz="2000" dirty="0">
                <a:latin typeface="Trebuchet MS" panose="020B0603020202020204" pitchFamily="34" charset="0"/>
              </a:rPr>
              <a:t>Charge pour le club : 34,85 €uros/mois</a:t>
            </a:r>
          </a:p>
          <a:p>
            <a:pPr algn="just"/>
            <a:endParaRPr lang="fr-FR" sz="2000" b="1" dirty="0">
              <a:latin typeface="Trebuchet MS" panose="020B0603020202020204" pitchFamily="34" charset="0"/>
            </a:endParaRPr>
          </a:p>
          <a:p>
            <a:pPr algn="just"/>
            <a:endParaRPr lang="fr-FR" sz="2000" b="1" dirty="0">
              <a:latin typeface="Trebuchet MS" panose="020B0603020202020204" pitchFamily="34" charset="0"/>
            </a:endParaRPr>
          </a:p>
          <a:p>
            <a:pPr algn="just"/>
            <a:endParaRPr lang="fr-FR" sz="2000" b="1" dirty="0">
              <a:latin typeface="Trebuchet MS" panose="020B0603020202020204" pitchFamily="34" charset="0"/>
            </a:endParaRPr>
          </a:p>
        </p:txBody>
      </p:sp>
      <p:pic>
        <p:nvPicPr>
          <p:cNvPr id="3" name="Image 2" descr="LOGO SERVICE CIVIQUE.jpg">
            <a:extLst>
              <a:ext uri="{FF2B5EF4-FFF2-40B4-BE49-F238E27FC236}">
                <a16:creationId xmlns:a16="http://schemas.microsoft.com/office/drawing/2014/main" id="{E1A7C9C8-10B3-3B36-BF8E-8F2A4AB068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4850" y="3970020"/>
            <a:ext cx="3611880" cy="2887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1050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304308" y="1115291"/>
            <a:ext cx="5205846" cy="838524"/>
          </a:xfrm>
        </p:spPr>
        <p:txBody>
          <a:bodyPr>
            <a:noAutofit/>
          </a:bodyPr>
          <a:lstStyle/>
          <a:p>
            <a:r>
              <a:rPr lang="fr-FR" sz="3200" dirty="0">
                <a:latin typeface="Bahnschrift" pitchFamily="34" charset="0"/>
              </a:rPr>
              <a:t>                SOMMAIRE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103041" y="2097931"/>
            <a:ext cx="10515600" cy="3883769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2000" dirty="0">
                <a:latin typeface="Trebuchet MS" panose="020B0603020202020204" pitchFamily="34" charset="0"/>
              </a:rPr>
              <a:t>I    - LE MODELE ECONOMIQUE DES CLUBS SPORTIFS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fr-FR" sz="1200" dirty="0">
              <a:latin typeface="Trebuchet MS" panose="020B0603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2000" dirty="0">
                <a:latin typeface="Trebuchet MS" panose="020B0603020202020204" pitchFamily="34" charset="0"/>
              </a:rPr>
              <a:t>II   - L’IMPORTANCE DU PROJET ASSOCIATIF DANS LA RECHERCHE DE FINANCEMENT</a:t>
            </a:r>
          </a:p>
          <a:p>
            <a:pPr marL="13140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1200" dirty="0">
                <a:latin typeface="Trebuchet MS" panose="020B0603020202020204" pitchFamily="34" charset="0"/>
              </a:rPr>
              <a:t>    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2000" dirty="0">
                <a:latin typeface="Trebuchet MS" panose="020B0603020202020204" pitchFamily="34" charset="0"/>
              </a:rPr>
              <a:t>III  - LES DIFFERENCES SOURCES DE FINANCEMENT</a:t>
            </a:r>
          </a:p>
          <a:p>
            <a:pPr marL="13140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2000" dirty="0">
                <a:latin typeface="Trebuchet MS" panose="020B0603020202020204" pitchFamily="34" charset="0"/>
              </a:rPr>
              <a:t>     . Les ressources propres</a:t>
            </a:r>
          </a:p>
          <a:p>
            <a:pPr marL="13140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2000" dirty="0">
                <a:latin typeface="Trebuchet MS" panose="020B0603020202020204" pitchFamily="34" charset="0"/>
              </a:rPr>
              <a:t>     . Les ressources externes</a:t>
            </a:r>
          </a:p>
          <a:p>
            <a:pPr marL="13140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2000" dirty="0">
                <a:latin typeface="Trebuchet MS" panose="020B0603020202020204" pitchFamily="34" charset="0"/>
              </a:rPr>
              <a:t>     . La recherche de financements publics</a:t>
            </a:r>
          </a:p>
          <a:p>
            <a:pPr marL="13140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2000" dirty="0">
                <a:latin typeface="Trebuchet MS" panose="020B0603020202020204" pitchFamily="34" charset="0"/>
              </a:rPr>
              <a:t>     . La recherche de financements privés</a:t>
            </a:r>
          </a:p>
          <a:p>
            <a:pPr marL="13140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2000" dirty="0">
                <a:latin typeface="Trebuchet MS" panose="020B0603020202020204" pitchFamily="34" charset="0"/>
              </a:rPr>
              <a:t>     . Les aides à l’embauche et à l’emploi</a:t>
            </a:r>
          </a:p>
          <a:p>
            <a:pPr marL="13140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fr-FR" sz="1200" dirty="0">
              <a:latin typeface="Trebuchet MS" panose="020B0603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2000" dirty="0">
                <a:latin typeface="Trebuchet MS" panose="020B0603020202020204" pitchFamily="34" charset="0"/>
              </a:rPr>
              <a:t>IV  - CHOISIR SA FORMATION</a:t>
            </a:r>
            <a:endParaRPr lang="fr-FR" sz="2000" b="1" dirty="0">
              <a:latin typeface="Trebuchet MS" panose="020B0603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fr-FR" sz="3200" dirty="0">
              <a:latin typeface="Bahnschrif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606369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08D3E45-EEBE-DF20-612F-6A428209C2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B60E9C0-D2AE-35BE-472D-D8D2ACE523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451" y="920593"/>
            <a:ext cx="10792348" cy="838524"/>
          </a:xfrm>
        </p:spPr>
        <p:txBody>
          <a:bodyPr>
            <a:noAutofit/>
          </a:bodyPr>
          <a:lstStyle/>
          <a:p>
            <a:r>
              <a:rPr lang="fr-FR" sz="2800" dirty="0">
                <a:latin typeface="Bahnschrift" pitchFamily="34" charset="0"/>
              </a:rPr>
              <a:t>LA RECHERCHE DE FINANCEMENTS PUBLICS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806F949F-45E4-F0F2-476C-38EC132E7D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1196418"/>
              </p:ext>
            </p:extLst>
          </p:nvPr>
        </p:nvGraphicFramePr>
        <p:xfrm>
          <a:off x="450825" y="1824142"/>
          <a:ext cx="11290350" cy="5014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63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634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634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088000"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1" dirty="0">
                          <a:latin typeface="Trebuchet MS" panose="020B0603020202020204" pitchFamily="34" charset="0"/>
                        </a:rPr>
                        <a:t>LES FINANCEMENTS EUROPEENS</a:t>
                      </a:r>
                    </a:p>
                    <a:p>
                      <a:pPr algn="ctr"/>
                      <a:endParaRPr lang="fr-FR" sz="2000" b="1" dirty="0">
                        <a:latin typeface="Trebuchet MS" panose="020B0603020202020204" pitchFamily="34" charset="0"/>
                      </a:endParaRPr>
                    </a:p>
                  </a:txBody>
                  <a:tcP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1" dirty="0">
                          <a:latin typeface="Trebuchet MS" panose="020B0603020202020204" pitchFamily="34" charset="0"/>
                        </a:rPr>
                        <a:t>ERASMUS+</a:t>
                      </a:r>
                    </a:p>
                    <a:p>
                      <a:pPr algn="ctr"/>
                      <a:endParaRPr lang="fr-FR" sz="2000" b="1" dirty="0">
                        <a:latin typeface="Trebuchet MS" panose="020B0603020202020204" pitchFamily="34" charset="0"/>
                      </a:endParaRPr>
                    </a:p>
                  </a:txBody>
                  <a:tcP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1" dirty="0">
                          <a:latin typeface="Trebuchet MS" panose="020B0603020202020204" pitchFamily="34" charset="0"/>
                        </a:rPr>
                        <a:t>MISE A DISPOSITION DE PERSONNELS</a:t>
                      </a:r>
                    </a:p>
                    <a:p>
                      <a:pPr marL="0" marR="0" indent="0" algn="ctr" defTabSz="9143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2000" b="1" dirty="0">
                        <a:latin typeface="Trebuchet MS" panose="020B0603020202020204" pitchFamily="34" charset="0"/>
                      </a:endParaRPr>
                    </a:p>
                  </a:txBody>
                  <a:tcPr>
                    <a:solidFill>
                      <a:srgbClr val="00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latin typeface="Trebuchet MS" panose="020B0603020202020204" pitchFamily="34" charset="0"/>
                        </a:rPr>
                        <a:t>Les financements européens sont marginaux pour les clubs sportifs et nécessitent un investissement administratif chronophage.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2000" dirty="0">
                        <a:latin typeface="Trebuchet MS" panose="020B0603020202020204" pitchFamily="34" charset="0"/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0" i="0" kern="1200" dirty="0">
                          <a:solidFill>
                            <a:schemeClr val="dk1"/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Le programme Erasmus pour financer des projets de mobilité des personnels sportifs</a:t>
                      </a:r>
                      <a:endParaRPr lang="fr-FR" sz="2000" dirty="0">
                        <a:latin typeface="Trebuchet MS" panose="020B0603020202020204" pitchFamily="34" charset="0"/>
                      </a:endParaRPr>
                    </a:p>
                    <a:p>
                      <a:pPr algn="just">
                        <a:buFontTx/>
                        <a:buNone/>
                      </a:pPr>
                      <a:endParaRPr lang="fr-FR" sz="2000" dirty="0">
                        <a:latin typeface="Trebuchet MS" panose="020B0603020202020204" pitchFamily="34" charset="0"/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buFontTx/>
                        <a:buNone/>
                      </a:pPr>
                      <a:r>
                        <a:rPr lang="fr-FR" sz="2000" b="0" i="0" kern="1200" dirty="0">
                          <a:solidFill>
                            <a:schemeClr val="dk1"/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La mise à disposition des agents d’une collectivité territoriale au profit d’une association est possible</a:t>
                      </a:r>
                      <a:endParaRPr lang="fr-FR" sz="2000" dirty="0">
                        <a:latin typeface="Trebuchet MS" panose="020B0603020202020204" pitchFamily="34" charset="0"/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intérieur, table&#10;&#10;Le contenu généré par l’IA peut être incorrect.">
            <a:extLst>
              <a:ext uri="{FF2B5EF4-FFF2-40B4-BE49-F238E27FC236}">
                <a16:creationId xmlns:a16="http://schemas.microsoft.com/office/drawing/2014/main" id="{1CD5C806-093F-A5B9-880A-76FB099DAD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826" y="1824142"/>
            <a:ext cx="3163983" cy="2105487"/>
          </a:xfrm>
          <a:prstGeom prst="rect">
            <a:avLst/>
          </a:prstGeom>
        </p:spPr>
      </p:pic>
      <p:pic>
        <p:nvPicPr>
          <p:cNvPr id="7" name="Image 6" descr="Une image contenant symbole, texte, drapeau, logo&#10;&#10;Le contenu généré par l’IA peut être incorrect.">
            <a:extLst>
              <a:ext uri="{FF2B5EF4-FFF2-40B4-BE49-F238E27FC236}">
                <a16:creationId xmlns:a16="http://schemas.microsoft.com/office/drawing/2014/main" id="{E5ABF9B7-D60B-9204-1A97-67E9DBBDEE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4910" y="1759117"/>
            <a:ext cx="3396599" cy="2203528"/>
          </a:xfrm>
          <a:prstGeom prst="rect">
            <a:avLst/>
          </a:prstGeom>
        </p:spPr>
      </p:pic>
      <p:pic>
        <p:nvPicPr>
          <p:cNvPr id="6" name="Image 5" descr="Une image contenant texte, Police, logo, Graphique&#10;&#10;Le contenu généré par l’IA peut être incorrect.">
            <a:extLst>
              <a:ext uri="{FF2B5EF4-FFF2-40B4-BE49-F238E27FC236}">
                <a16:creationId xmlns:a16="http://schemas.microsoft.com/office/drawing/2014/main" id="{0C37F55A-D7A5-2FC4-C8B4-E155854CF8E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7809" y="1759117"/>
            <a:ext cx="2619185" cy="1964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55000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1997690-3503-B6F0-0566-BC7DF91B90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B1599D7-F320-BEAC-72A3-A64B30E8F0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452" y="985618"/>
            <a:ext cx="10792348" cy="838524"/>
          </a:xfrm>
        </p:spPr>
        <p:txBody>
          <a:bodyPr>
            <a:noAutofit/>
          </a:bodyPr>
          <a:lstStyle/>
          <a:p>
            <a:r>
              <a:rPr lang="fr-FR" sz="2800" b="1" dirty="0">
                <a:solidFill>
                  <a:srgbClr val="C00000"/>
                </a:solidFill>
                <a:highlight>
                  <a:srgbClr val="00FFFF"/>
                </a:highlight>
                <a:latin typeface="Bahnschrift" pitchFamily="34" charset="0"/>
              </a:rPr>
              <a:t>LES FINANCEMENTS PRIVES : SPONSORING et MECENAT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5ACCBDF-2A51-69B1-E7EB-09F6B36C9053}"/>
              </a:ext>
            </a:extLst>
          </p:cNvPr>
          <p:cNvSpPr txBox="1"/>
          <p:nvPr/>
        </p:nvSpPr>
        <p:spPr>
          <a:xfrm>
            <a:off x="645706" y="1959224"/>
            <a:ext cx="1062383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1800" u="sng" dirty="0">
                <a:solidFill>
                  <a:srgbClr val="0000FF"/>
                </a:solidFill>
                <a:latin typeface="Trebuchet MS" panose="020B0603020202020204" pitchFamily="34" charset="0"/>
              </a:rPr>
              <a:t>Pour en savoir plus </a:t>
            </a:r>
            <a:r>
              <a:rPr lang="fr-FR" sz="1800" dirty="0">
                <a:solidFill>
                  <a:srgbClr val="0000FF"/>
                </a:solidFill>
                <a:latin typeface="Trebuchet MS" panose="020B0603020202020204" pitchFamily="34" charset="0"/>
              </a:rPr>
              <a:t>:</a:t>
            </a:r>
          </a:p>
          <a:p>
            <a:pPr algn="just"/>
            <a:r>
              <a:rPr lang="fr-FR" sz="1800" dirty="0">
                <a:solidFill>
                  <a:srgbClr val="0000FF"/>
                </a:solidFill>
                <a:latin typeface="Trebuchet MS" panose="020B0603020202020204" pitchFamily="34" charset="0"/>
              </a:rPr>
              <a:t>Mardi 13 janvier 2026 : (18H30/19H30) en visioconférence</a:t>
            </a:r>
          </a:p>
          <a:p>
            <a:pPr algn="just"/>
            <a:r>
              <a:rPr lang="fr-FR" sz="1800" dirty="0">
                <a:solidFill>
                  <a:srgbClr val="0000FF"/>
                </a:solidFill>
                <a:latin typeface="Trebuchet MS" panose="020B0603020202020204" pitchFamily="34" charset="0"/>
              </a:rPr>
              <a:t>Thème : La recherche de financements privés : Mécénat et Sponsoring</a:t>
            </a:r>
            <a:endParaRPr lang="fr-FR" sz="1800" b="1" dirty="0">
              <a:latin typeface="Trebuchet MS" panose="020B0603020202020204" pitchFamily="34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02770F9-5FD4-0103-FF42-BB06197A3D90}"/>
              </a:ext>
            </a:extLst>
          </p:cNvPr>
          <p:cNvSpPr txBox="1"/>
          <p:nvPr/>
        </p:nvSpPr>
        <p:spPr>
          <a:xfrm>
            <a:off x="219678" y="3181732"/>
            <a:ext cx="11272667" cy="10213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just">
              <a:lnSpc>
                <a:spcPct val="115000"/>
              </a:lnSpc>
              <a:buNone/>
            </a:pPr>
            <a:r>
              <a:rPr lang="fr-FR" i="1" dirty="0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 </a:t>
            </a:r>
            <a:r>
              <a:rPr lang="fr-FR" b="1" i="1" dirty="0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 vous devenez mon sponsor, vous bénéficierez d’une déduction fiscale de 60% de votre don</a:t>
            </a:r>
            <a:r>
              <a:rPr lang="fr-FR" i="1" dirty="0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fr-FR" dirty="0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Si vous avez déjà dit ou écrit ça, une petite révision s’impose, car c’est tout simplement faux !</a:t>
            </a:r>
          </a:p>
          <a:p>
            <a:pPr marL="45720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fr-FR" dirty="0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Comment aider les clubs à développer leurs recettes via des partenaires privés ?</a:t>
            </a:r>
          </a:p>
        </p:txBody>
      </p:sp>
    </p:spTree>
    <p:extLst>
      <p:ext uri="{BB962C8B-B14F-4D97-AF65-F5344CB8AC3E}">
        <p14:creationId xmlns:p14="http://schemas.microsoft.com/office/powerpoint/2010/main" val="218860501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CF545B3-224C-4DBE-3869-184E2570B8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5550AD0-B851-5E31-892D-9DAF9416A3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452" y="985618"/>
            <a:ext cx="10792348" cy="838524"/>
          </a:xfrm>
        </p:spPr>
        <p:txBody>
          <a:bodyPr>
            <a:noAutofit/>
          </a:bodyPr>
          <a:lstStyle/>
          <a:p>
            <a:r>
              <a:rPr lang="fr-FR" sz="2800" b="1" dirty="0">
                <a:solidFill>
                  <a:srgbClr val="C00000"/>
                </a:solidFill>
                <a:highlight>
                  <a:srgbClr val="00FFFF"/>
                </a:highlight>
                <a:latin typeface="Bahnschrift" pitchFamily="34" charset="0"/>
              </a:rPr>
              <a:t>LES FINANCEMENTS PRIVES : SPONSORING et MECENAT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6CAAE3E-FDF1-4288-3E1D-4DC7C4FFB77E}"/>
              </a:ext>
            </a:extLst>
          </p:cNvPr>
          <p:cNvSpPr txBox="1"/>
          <p:nvPr/>
        </p:nvSpPr>
        <p:spPr>
          <a:xfrm>
            <a:off x="692294" y="4031570"/>
            <a:ext cx="60942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1800" b="1" dirty="0">
                <a:latin typeface="Trebuchet MS" panose="020B0603020202020204" pitchFamily="34" charset="0"/>
              </a:rPr>
              <a:t>LE PARTENARIAT, </a:t>
            </a:r>
            <a:r>
              <a:rPr lang="fr-FR" b="1" dirty="0">
                <a:latin typeface="Trebuchet MS" panose="020B0603020202020204" pitchFamily="34" charset="0"/>
              </a:rPr>
              <a:t>UN SOUTIEN AVEC CONTREPARTIE</a:t>
            </a:r>
            <a:endParaRPr lang="fr-FR" sz="1800" b="1" dirty="0">
              <a:latin typeface="Trebuchet MS" panose="020B060302020202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31545E4-ADFB-7A40-75C1-32EC5F665010}"/>
              </a:ext>
            </a:extLst>
          </p:cNvPr>
          <p:cNvSpPr txBox="1"/>
          <p:nvPr/>
        </p:nvSpPr>
        <p:spPr>
          <a:xfrm>
            <a:off x="692294" y="4141129"/>
            <a:ext cx="10807411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sz="2000" dirty="0">
              <a:latin typeface="Trebuchet MS" panose="020B0603020202020204" pitchFamily="34" charset="0"/>
            </a:endParaRPr>
          </a:p>
          <a:p>
            <a:pPr algn="just"/>
            <a:r>
              <a:rPr lang="fr-FR" sz="2000" dirty="0">
                <a:latin typeface="Trebuchet MS" panose="020B0603020202020204" pitchFamily="34" charset="0"/>
              </a:rPr>
              <a:t>Le parrainage (ou sponsoring) est un soutien apporté à une manifestation, à une personne, à un produit ou à une organisation par une entreprise en vue d'en retirer un bénéfice direct</a:t>
            </a:r>
          </a:p>
          <a:p>
            <a:pPr algn="just"/>
            <a:r>
              <a:rPr lang="fr-FR" sz="2000" dirty="0">
                <a:latin typeface="Trebuchet MS" panose="020B0603020202020204" pitchFamily="34" charset="0"/>
              </a:rPr>
              <a:t>Il s'agit donc d'un acte commercial de la part de l'entreprise</a:t>
            </a:r>
          </a:p>
          <a:p>
            <a:pPr marL="180000" algn="just"/>
            <a:endParaRPr lang="fr-FR" sz="2000" dirty="0">
              <a:latin typeface="Trebuchet MS" panose="020B0603020202020204" pitchFamily="34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60150CE-8410-CE69-6C90-60AE91295A90}"/>
              </a:ext>
            </a:extLst>
          </p:cNvPr>
          <p:cNvSpPr txBox="1"/>
          <p:nvPr/>
        </p:nvSpPr>
        <p:spPr>
          <a:xfrm>
            <a:off x="692294" y="1831068"/>
            <a:ext cx="60942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1800" b="1" dirty="0">
                <a:latin typeface="Trebuchet MS" panose="020B0603020202020204" pitchFamily="34" charset="0"/>
              </a:rPr>
              <a:t>LE MECENAT, </a:t>
            </a:r>
            <a:r>
              <a:rPr lang="fr-FR" b="1" dirty="0">
                <a:latin typeface="Trebuchet MS" panose="020B0603020202020204" pitchFamily="34" charset="0"/>
              </a:rPr>
              <a:t>UN SOUTIEN SANS CONTREPARTIE</a:t>
            </a:r>
            <a:endParaRPr lang="fr-FR" sz="1800" b="1" dirty="0">
              <a:latin typeface="Trebuchet MS" panose="020B0603020202020204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C6B93E60-9103-3B34-810C-FA40AF6F4594}"/>
              </a:ext>
            </a:extLst>
          </p:cNvPr>
          <p:cNvSpPr txBox="1"/>
          <p:nvPr/>
        </p:nvSpPr>
        <p:spPr>
          <a:xfrm>
            <a:off x="527248" y="2194016"/>
            <a:ext cx="1097245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0000" algn="just"/>
            <a:endParaRPr lang="fr-FR" sz="1200" dirty="0">
              <a:latin typeface="Trebuchet MS" panose="020B0603020202020204" pitchFamily="34" charset="0"/>
            </a:endParaRPr>
          </a:p>
          <a:p>
            <a:pPr marL="180000" algn="just"/>
            <a:r>
              <a:rPr lang="fr-FR" sz="2000" dirty="0">
                <a:latin typeface="Trebuchet MS" panose="020B0603020202020204" pitchFamily="34" charset="0"/>
              </a:rPr>
              <a:t>C’est un soutien financier, humain ou matériel apporté </a:t>
            </a:r>
            <a:r>
              <a:rPr lang="fr-FR" sz="2000" b="1" dirty="0">
                <a:latin typeface="Trebuchet MS" panose="020B0603020202020204" pitchFamily="34" charset="0"/>
              </a:rPr>
              <a:t>sans contrepartie directe </a:t>
            </a:r>
            <a:r>
              <a:rPr lang="fr-FR" sz="2000" dirty="0">
                <a:latin typeface="Trebuchet MS" panose="020B0603020202020204" pitchFamily="34" charset="0"/>
              </a:rPr>
              <a:t>de la part du bénéficiaire, à une œuvre ou à une personne pour l'exercice d'activités présentant un intérêt général (solidarité, environnement, culture, recherche...).</a:t>
            </a:r>
          </a:p>
        </p:txBody>
      </p:sp>
    </p:spTree>
    <p:extLst>
      <p:ext uri="{BB962C8B-B14F-4D97-AF65-F5344CB8AC3E}">
        <p14:creationId xmlns:p14="http://schemas.microsoft.com/office/powerpoint/2010/main" val="301960004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6842C9-571E-1923-AC03-9546D3EE5F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2037778-0013-B8D7-709D-878310C9EB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00" y="985618"/>
            <a:ext cx="9725891" cy="838524"/>
          </a:xfrm>
        </p:spPr>
        <p:txBody>
          <a:bodyPr>
            <a:noAutofit/>
          </a:bodyPr>
          <a:lstStyle/>
          <a:p>
            <a:r>
              <a:rPr lang="fr-FR" sz="2800" b="1" dirty="0">
                <a:solidFill>
                  <a:srgbClr val="C00000"/>
                </a:solidFill>
                <a:latin typeface="Bahnschrift" pitchFamily="34" charset="0"/>
              </a:rPr>
              <a:t>                              </a:t>
            </a:r>
            <a:r>
              <a:rPr lang="fr-FR" sz="2800" b="1" dirty="0">
                <a:solidFill>
                  <a:srgbClr val="C00000"/>
                </a:solidFill>
                <a:highlight>
                  <a:srgbClr val="00FFFF"/>
                </a:highlight>
                <a:latin typeface="Bahnschrift" pitchFamily="34" charset="0"/>
              </a:rPr>
              <a:t>LES FINANCEMENTS PRIVES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9330E63-804B-5C05-44ED-F167DEAC02BD}"/>
              </a:ext>
            </a:extLst>
          </p:cNvPr>
          <p:cNvSpPr txBox="1"/>
          <p:nvPr/>
        </p:nvSpPr>
        <p:spPr>
          <a:xfrm>
            <a:off x="636442" y="1639476"/>
            <a:ext cx="54595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1800" b="1" dirty="0">
                <a:latin typeface="Trebuchet MS" panose="020B0603020202020204" pitchFamily="34" charset="0"/>
              </a:rPr>
              <a:t>INCITATION AU MECENAT plutôt que PARTENARIAT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E3E2F15-7031-EAE0-61A8-5C6D5EBF0EBF}"/>
              </a:ext>
            </a:extLst>
          </p:cNvPr>
          <p:cNvSpPr txBox="1"/>
          <p:nvPr/>
        </p:nvSpPr>
        <p:spPr>
          <a:xfrm>
            <a:off x="636442" y="2008808"/>
            <a:ext cx="1118841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rebuchet MS" panose="020B0603020202020204" pitchFamily="34" charset="0"/>
                <a:ea typeface="Calibri" pitchFamily="34" charset="0"/>
                <a:cs typeface="Verdana" pitchFamily="34" charset="0"/>
              </a:rPr>
              <a:t>Société au chiffre d'affaires de 3 millions d’euros et un bénéfice de 60000 €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rebuchet MS" panose="020B0603020202020204" pitchFamily="34" charset="0"/>
                <a:ea typeface="Calibri" pitchFamily="34" charset="0"/>
                <a:cs typeface="Verdana" pitchFamily="34" charset="0"/>
              </a:rPr>
              <a:t>(plafond de dépense 3 000 000 x 0,5% = 15000 €) / </a:t>
            </a:r>
            <a:r>
              <a:rPr kumimoji="0" lang="fr-FR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rebuchet MS" panose="020B0603020202020204" pitchFamily="34" charset="0"/>
                <a:ea typeface="Calibri" pitchFamily="34" charset="0"/>
                <a:cs typeface="Verdana" pitchFamily="34" charset="0"/>
              </a:rPr>
              <a:t>INCIDENCE d’un PARTENARIAT de 5000 € euros</a:t>
            </a:r>
            <a:r>
              <a:rPr kumimoji="0" lang="fr-F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rebuchet MS" panose="020B0603020202020204" pitchFamily="34" charset="0"/>
                <a:cs typeface="Arial" pitchFamily="34" charset="0"/>
              </a:rPr>
              <a:t> </a:t>
            </a:r>
          </a:p>
        </p:txBody>
      </p:sp>
      <p:graphicFrame>
        <p:nvGraphicFramePr>
          <p:cNvPr id="11" name="Tableau 10">
            <a:extLst>
              <a:ext uri="{FF2B5EF4-FFF2-40B4-BE49-F238E27FC236}">
                <a16:creationId xmlns:a16="http://schemas.microsoft.com/office/drawing/2014/main" id="{2D5A8E9E-D6B7-12B5-5A7B-FE8A54DD36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4639882"/>
              </p:ext>
            </p:extLst>
          </p:nvPr>
        </p:nvGraphicFramePr>
        <p:xfrm>
          <a:off x="679246" y="2716694"/>
          <a:ext cx="11102804" cy="37055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57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757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757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7570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41131">
                <a:tc>
                  <a:txBody>
                    <a:bodyPr/>
                    <a:lstStyle/>
                    <a:p>
                      <a:r>
                        <a:rPr lang="fr-FR" dirty="0">
                          <a:solidFill>
                            <a:srgbClr val="FFFFFF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kern="1200" dirty="0">
                          <a:solidFill>
                            <a:srgbClr val="FFFFFF"/>
                          </a:solidFill>
                          <a:latin typeface="+mn-lt"/>
                          <a:ea typeface="+mn-ea"/>
                          <a:cs typeface="+mn-cs"/>
                        </a:rPr>
                        <a:t>AUCUN DON</a:t>
                      </a:r>
                      <a:endParaRPr lang="fr-FR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kern="1200" dirty="0">
                          <a:solidFill>
                            <a:srgbClr val="FFFFFF"/>
                          </a:solidFill>
                          <a:latin typeface="+mn-lt"/>
                          <a:ea typeface="+mn-ea"/>
                          <a:cs typeface="+mn-cs"/>
                        </a:rPr>
                        <a:t>PARRAINAGE</a:t>
                      </a:r>
                      <a:endParaRPr lang="fr-FR" sz="1800" kern="1200" dirty="0">
                        <a:solidFill>
                          <a:srgbClr val="FFFFFF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fr-FR" sz="1800" b="1" kern="1200" dirty="0">
                          <a:solidFill>
                            <a:srgbClr val="FFFFFF"/>
                          </a:solidFill>
                          <a:latin typeface="+mn-lt"/>
                          <a:ea typeface="+mn-ea"/>
                          <a:cs typeface="+mn-cs"/>
                        </a:rPr>
                        <a:t>Art. 39 17 CGI</a:t>
                      </a:r>
                      <a:endParaRPr lang="fr-FR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kern="1200" dirty="0">
                          <a:solidFill>
                            <a:srgbClr val="FFFFFF"/>
                          </a:solidFill>
                          <a:latin typeface="+mn-lt"/>
                          <a:ea typeface="+mn-ea"/>
                          <a:cs typeface="+mn-cs"/>
                        </a:rPr>
                        <a:t>MECENAT</a:t>
                      </a:r>
                      <a:endParaRPr lang="fr-FR" sz="1800" kern="1200" dirty="0">
                        <a:solidFill>
                          <a:srgbClr val="FFFFFF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fr-FR" sz="1800" b="1" kern="1200" dirty="0">
                          <a:solidFill>
                            <a:srgbClr val="FFFFFF"/>
                          </a:solidFill>
                          <a:latin typeface="+mn-lt"/>
                          <a:ea typeface="+mn-ea"/>
                          <a:cs typeface="+mn-cs"/>
                        </a:rPr>
                        <a:t>Art. 28 bis CGI</a:t>
                      </a:r>
                      <a:endParaRPr lang="fr-FR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solidFill>
                      <a:srgbClr val="0000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5186">
                <a:tc>
                  <a:txBody>
                    <a:bodyPr/>
                    <a:lstStyle/>
                    <a:p>
                      <a:pPr marL="0" marR="0" indent="0" algn="l" defTabSz="9143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Dépenses au profit d’une association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Zéro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5000 €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5000 €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5186">
                <a:tc>
                  <a:txBody>
                    <a:bodyPr/>
                    <a:lstStyle/>
                    <a:p>
                      <a:r>
                        <a:rPr lang="fr-F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Bénéfice fiscal </a:t>
                      </a:r>
                      <a:r>
                        <a:rPr lang="fr-FR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AVANT</a:t>
                      </a:r>
                      <a:r>
                        <a:rPr lang="fr-F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dépense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60 000 €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5186">
                <a:tc>
                  <a:txBody>
                    <a:bodyPr/>
                    <a:lstStyle/>
                    <a:p>
                      <a:r>
                        <a:rPr lang="fr-F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Bénéfice fiscal </a:t>
                      </a:r>
                      <a:r>
                        <a:rPr lang="fr-FR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APRES</a:t>
                      </a:r>
                      <a:r>
                        <a:rPr lang="fr-F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dépense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60 000 €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55 000 €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60 000 €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5186">
                <a:tc>
                  <a:txBody>
                    <a:bodyPr/>
                    <a:lstStyle/>
                    <a:p>
                      <a:pPr marL="0" marR="0" indent="0" algn="l" defTabSz="9143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Impôt sur les sociétés à payer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15 000 €</a:t>
                      </a:r>
                    </a:p>
                    <a:p>
                      <a:pPr algn="ctr"/>
                      <a:r>
                        <a:rPr lang="fr-FR" sz="1600" i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(60000 € x 25%)</a:t>
                      </a:r>
                      <a:endParaRPr lang="fr-FR" sz="16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13750 €</a:t>
                      </a:r>
                    </a:p>
                    <a:p>
                      <a:pPr algn="ctr"/>
                      <a:r>
                        <a:rPr lang="fr-F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(55000 € x 25%)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12000 €</a:t>
                      </a:r>
                    </a:p>
                    <a:p>
                      <a:pPr algn="ctr"/>
                      <a:r>
                        <a:rPr lang="fr-F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(15000 € - 3000 €*)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5186">
                <a:tc>
                  <a:txBody>
                    <a:bodyPr/>
                    <a:lstStyle/>
                    <a:p>
                      <a:r>
                        <a:rPr lang="fr-F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Economie d’impôts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Zéro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1255 €</a:t>
                      </a:r>
                      <a:endParaRPr lang="fr-F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3000 €</a:t>
                      </a:r>
                      <a:endParaRPr lang="fr-F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91A4B148-CD0E-1BB1-EADE-8DD157BFCB50}"/>
              </a:ext>
            </a:extLst>
          </p:cNvPr>
          <p:cNvSpPr txBox="1"/>
          <p:nvPr/>
        </p:nvSpPr>
        <p:spPr>
          <a:xfrm>
            <a:off x="3048866" y="6488668"/>
            <a:ext cx="609426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fr-F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Verdana" pitchFamily="34" charset="0"/>
              </a:rPr>
              <a:t>(*) Montant de la réduction d’impôts : 5000 € x 60%</a:t>
            </a:r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99989029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3FF61EB-F584-FDCD-57E2-9EBBEAE879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DEFC33A-08BC-0FE4-7ACA-1715DAFA74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4336" y="923273"/>
            <a:ext cx="8853055" cy="838524"/>
          </a:xfrm>
        </p:spPr>
        <p:txBody>
          <a:bodyPr>
            <a:noAutofit/>
          </a:bodyPr>
          <a:lstStyle/>
          <a:p>
            <a:r>
              <a:rPr lang="fr-FR" sz="2800" b="1" dirty="0">
                <a:solidFill>
                  <a:srgbClr val="C00000"/>
                </a:solidFill>
                <a:latin typeface="Bahnschrift" pitchFamily="34" charset="0"/>
              </a:rPr>
              <a:t>                                </a:t>
            </a:r>
            <a:r>
              <a:rPr lang="fr-FR" sz="2800" b="1" dirty="0">
                <a:solidFill>
                  <a:srgbClr val="C00000"/>
                </a:solidFill>
                <a:highlight>
                  <a:srgbClr val="00FFFF"/>
                </a:highlight>
                <a:latin typeface="Bahnschrift" pitchFamily="34" charset="0"/>
              </a:rPr>
              <a:t>LES FONDATIONS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DC7AD2-957D-25EF-1F05-C70EC5357BED}"/>
              </a:ext>
            </a:extLst>
          </p:cNvPr>
          <p:cNvSpPr txBox="1"/>
          <p:nvPr/>
        </p:nvSpPr>
        <p:spPr>
          <a:xfrm>
            <a:off x="720001" y="1886489"/>
            <a:ext cx="10606089" cy="33855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fr-FR" sz="2000" b="1" dirty="0">
                <a:latin typeface="Trebuchet MS" panose="020B0603020202020204" pitchFamily="34" charset="0"/>
              </a:rPr>
              <a:t>LES FONDS DE DOTATION</a:t>
            </a:r>
          </a:p>
          <a:p>
            <a:pPr marL="360000" algn="just"/>
            <a:r>
              <a:rPr lang="fr-FR" sz="2000" dirty="0">
                <a:latin typeface="Trebuchet MS" panose="020B0603020202020204" pitchFamily="34" charset="0"/>
              </a:rPr>
              <a:t>Le fonds de dotation est une forme de fondation dont l’objectif de </a:t>
            </a:r>
            <a:r>
              <a:rPr lang="fr-FR" sz="2000" b="1" dirty="0">
                <a:latin typeface="Trebuchet MS" panose="020B0603020202020204" pitchFamily="34" charset="0"/>
              </a:rPr>
              <a:t>réaliser une mission d’intérêt général</a:t>
            </a:r>
            <a:r>
              <a:rPr lang="fr-FR" sz="2000" dirty="0">
                <a:latin typeface="Trebuchet MS" panose="020B0603020202020204" pitchFamily="34" charset="0"/>
              </a:rPr>
              <a:t>. </a:t>
            </a:r>
          </a:p>
          <a:p>
            <a:pPr marL="360000" algn="just"/>
            <a:r>
              <a:rPr lang="fr-FR" dirty="0"/>
              <a:t>Pour y voir plus clair, n'hésitez pas à consulter </a:t>
            </a:r>
            <a:r>
              <a:rPr lang="fr-FR" u="sng" dirty="0">
                <a:hlinkClick r:id="rId3"/>
              </a:rPr>
              <a:t>l'annuaire des fonds de dotation</a:t>
            </a:r>
            <a:r>
              <a:rPr lang="fr-FR" dirty="0"/>
              <a:t> du Centre Français des Fonds et Fondations.</a:t>
            </a:r>
          </a:p>
          <a:p>
            <a:pPr marL="360000" algn="just"/>
            <a:endParaRPr lang="fr-FR" dirty="0"/>
          </a:p>
          <a:p>
            <a:pPr algn="just"/>
            <a:r>
              <a:rPr lang="fr-FR" sz="2000" b="1" dirty="0">
                <a:latin typeface="Trebuchet MS" panose="020B0603020202020204" pitchFamily="34" charset="0"/>
              </a:rPr>
              <a:t>LES FONDATIONS D’ENTREPRISES </a:t>
            </a:r>
          </a:p>
          <a:p>
            <a:pPr marL="360000" algn="just"/>
            <a:r>
              <a:rPr lang="fr-FR" sz="2000" dirty="0">
                <a:latin typeface="Trebuchet MS" panose="020B0603020202020204" pitchFamily="34" charset="0"/>
              </a:rPr>
              <a:t>Les fondations d’entreprises sont créées, comme leur nom l’indique, par une ou plusieurs entreprise(s). Elles aussi ont comme objectif de </a:t>
            </a:r>
            <a:r>
              <a:rPr lang="fr-FR" sz="2000" b="1" dirty="0">
                <a:latin typeface="Trebuchet MS" panose="020B0603020202020204" pitchFamily="34" charset="0"/>
              </a:rPr>
              <a:t>réaliser une mission au service de l’intérêt général</a:t>
            </a:r>
            <a:r>
              <a:rPr lang="fr-FR" sz="2000" dirty="0">
                <a:latin typeface="Trebuchet MS" panose="020B0603020202020204" pitchFamily="34" charset="0"/>
              </a:rPr>
              <a:t>. </a:t>
            </a:r>
            <a:endParaRPr lang="fr-FR" sz="2000" b="1" cap="all" dirty="0">
              <a:latin typeface="Trebuchet MS" panose="020B0603020202020204" pitchFamily="34" charset="0"/>
            </a:endParaRPr>
          </a:p>
          <a:p>
            <a:pPr algn="just"/>
            <a:r>
              <a:rPr lang="fr-FR" sz="2000" b="1" dirty="0">
                <a:latin typeface="Trebuchet MS" panose="020B0603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3096203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550494-FC00-F6F9-29F9-0A883A705A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2D8117-3A37-10EB-DB8C-9DE4CB7CE7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2218" y="840146"/>
            <a:ext cx="9881755" cy="838524"/>
          </a:xfrm>
        </p:spPr>
        <p:txBody>
          <a:bodyPr>
            <a:noAutofit/>
          </a:bodyPr>
          <a:lstStyle/>
          <a:p>
            <a:r>
              <a:rPr lang="fr-FR" sz="2800" b="1" dirty="0">
                <a:solidFill>
                  <a:srgbClr val="C00000"/>
                </a:solidFill>
                <a:latin typeface="Bahnschrift" pitchFamily="34" charset="0"/>
              </a:rPr>
              <a:t>                              </a:t>
            </a:r>
            <a:r>
              <a:rPr lang="fr-FR" sz="2800" b="1" dirty="0">
                <a:solidFill>
                  <a:srgbClr val="C00000"/>
                </a:solidFill>
                <a:highlight>
                  <a:srgbClr val="00FFFF"/>
                </a:highlight>
                <a:latin typeface="Bahnschrift" pitchFamily="34" charset="0"/>
              </a:rPr>
              <a:t>LES AIDES FEDERALES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B7F5845-33D3-56B6-397F-E6CF3F6AFB6B}"/>
              </a:ext>
            </a:extLst>
          </p:cNvPr>
          <p:cNvSpPr txBox="1"/>
          <p:nvPr/>
        </p:nvSpPr>
        <p:spPr>
          <a:xfrm>
            <a:off x="584919" y="1678670"/>
            <a:ext cx="10606089" cy="55707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2000" b="1" cap="all" dirty="0">
                <a:latin typeface="Trebuchet MS" panose="020B0603020202020204" pitchFamily="34" charset="0"/>
              </a:rPr>
              <a:t>PLAN DE FINANCEMENT DES INFRASTRUCTURES</a:t>
            </a:r>
          </a:p>
          <a:p>
            <a:pPr algn="just"/>
            <a:endParaRPr lang="fr-FR" sz="1200" b="1" cap="all" dirty="0">
              <a:latin typeface="Trebuchet MS" panose="020B0603020202020204" pitchFamily="34" charset="0"/>
            </a:endParaRPr>
          </a:p>
          <a:p>
            <a:pPr marL="342900" indent="-342900" algn="just">
              <a:buFontTx/>
              <a:buChar char="-"/>
            </a:pPr>
            <a:r>
              <a:rPr lang="fr-FR" sz="2000" b="1" cap="all" dirty="0">
                <a:latin typeface="Trebuchet MS" panose="020B0603020202020204" pitchFamily="34" charset="0"/>
              </a:rPr>
              <a:t>« RUGBY HERITAGE »</a:t>
            </a:r>
          </a:p>
          <a:p>
            <a:pPr algn="just"/>
            <a:r>
              <a:rPr lang="fr-FR" sz="2000" b="1" dirty="0">
                <a:latin typeface="Trebuchet MS" panose="020B0603020202020204" pitchFamily="34" charset="0"/>
              </a:rPr>
              <a:t>     </a:t>
            </a:r>
            <a:r>
              <a:rPr lang="fr-FR" sz="2000" dirty="0">
                <a:latin typeface="Trebuchet MS" panose="020B0603020202020204" pitchFamily="34" charset="0"/>
              </a:rPr>
              <a:t>Equipements dédiés à la pratique de tous les rugbys portés par la FFR</a:t>
            </a:r>
          </a:p>
          <a:p>
            <a:pPr algn="just"/>
            <a:r>
              <a:rPr lang="fr-FR" sz="2000" dirty="0">
                <a:latin typeface="Trebuchet MS" panose="020B0603020202020204" pitchFamily="34" charset="0"/>
              </a:rPr>
              <a:t>     Seuil minimal : 10 000 €uros</a:t>
            </a:r>
          </a:p>
          <a:p>
            <a:pPr algn="just"/>
            <a:r>
              <a:rPr lang="fr-FR" sz="2000" dirty="0">
                <a:latin typeface="Trebuchet MS" panose="020B0603020202020204" pitchFamily="34" charset="0"/>
              </a:rPr>
              <a:t>     50% du montant subventionnable</a:t>
            </a:r>
          </a:p>
          <a:p>
            <a:pPr algn="just"/>
            <a:r>
              <a:rPr lang="fr-FR" sz="2000" dirty="0">
                <a:latin typeface="Trebuchet MS" panose="020B0603020202020204" pitchFamily="34" charset="0"/>
              </a:rPr>
              <a:t>     Apport minimal du porteur du projet : 20%</a:t>
            </a:r>
          </a:p>
          <a:p>
            <a:pPr algn="just"/>
            <a:endParaRPr lang="fr-FR" sz="1200" dirty="0">
              <a:latin typeface="Trebuchet MS" panose="020B0603020202020204" pitchFamily="34" charset="0"/>
            </a:endParaRPr>
          </a:p>
          <a:p>
            <a:pPr marL="342900" indent="-342900" algn="just">
              <a:buFontTx/>
              <a:buChar char="-"/>
            </a:pPr>
            <a:r>
              <a:rPr lang="fr-FR" sz="2000" b="1" cap="all" dirty="0">
                <a:latin typeface="Trebuchet MS" panose="020B0603020202020204" pitchFamily="34" charset="0"/>
              </a:rPr>
              <a:t>Equipement de proximité « 5000 équipements Génération 2024 »</a:t>
            </a:r>
          </a:p>
          <a:p>
            <a:pPr algn="just"/>
            <a:r>
              <a:rPr lang="fr-FR" sz="2000" dirty="0">
                <a:latin typeface="Trebuchet MS" panose="020B0603020202020204" pitchFamily="34" charset="0"/>
              </a:rPr>
              <a:t>     Equipement dédiés à la pratique du rugby à 5 ou des structures mobiles</a:t>
            </a:r>
          </a:p>
          <a:p>
            <a:pPr algn="just"/>
            <a:endParaRPr lang="fr-FR" sz="1200" b="1" cap="all" dirty="0">
              <a:latin typeface="Trebuchet MS" panose="020B0603020202020204" pitchFamily="34" charset="0"/>
            </a:endParaRPr>
          </a:p>
          <a:p>
            <a:pPr algn="just"/>
            <a:r>
              <a:rPr lang="fr-FR" sz="2000" b="1" cap="all" dirty="0">
                <a:latin typeface="Trebuchet MS" panose="020B0603020202020204" pitchFamily="34" charset="0"/>
              </a:rPr>
              <a:t>TITRE VI – DISPOSITIONS FINANCIERES</a:t>
            </a:r>
          </a:p>
          <a:p>
            <a:pPr algn="just"/>
            <a:r>
              <a:rPr lang="fr-FR" sz="2000" dirty="0">
                <a:latin typeface="Trebuchet MS" panose="020B0603020202020204" pitchFamily="34" charset="0"/>
              </a:rPr>
              <a:t>     Prêts aux associations consenti pour l’acquisition et l’aménagement des terrains de rugby (taux des intérêts : O% l’an</a:t>
            </a:r>
          </a:p>
          <a:p>
            <a:pPr algn="just"/>
            <a:r>
              <a:rPr lang="fr-FR" sz="2000" dirty="0">
                <a:latin typeface="Trebuchet MS" panose="020B0603020202020204" pitchFamily="34" charset="0"/>
              </a:rPr>
              <a:t>     Subventions : la FFR peut accorder une subvention aux associations nouvellement affiliées</a:t>
            </a:r>
          </a:p>
          <a:p>
            <a:pPr algn="just"/>
            <a:endParaRPr lang="fr-FR" sz="2000" b="1" cap="all" dirty="0">
              <a:latin typeface="Trebuchet MS" panose="020B0603020202020204" pitchFamily="34" charset="0"/>
            </a:endParaRPr>
          </a:p>
          <a:p>
            <a:pPr algn="just"/>
            <a:endParaRPr lang="fr-FR" sz="2000" b="1" cap="all" dirty="0">
              <a:latin typeface="Trebuchet MS" panose="020B0603020202020204" pitchFamily="34" charset="0"/>
            </a:endParaRPr>
          </a:p>
          <a:p>
            <a:pPr algn="just"/>
            <a:r>
              <a:rPr lang="fr-FR" sz="2000" b="1" dirty="0">
                <a:latin typeface="Trebuchet MS" panose="020B0603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2165134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1EF1294-F0AA-9DF9-0774-DDDA001A34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76916AA-1330-1AAA-32C6-35A562CD3E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4856" y="840146"/>
            <a:ext cx="11045536" cy="838524"/>
          </a:xfrm>
        </p:spPr>
        <p:txBody>
          <a:bodyPr>
            <a:noAutofit/>
          </a:bodyPr>
          <a:lstStyle/>
          <a:p>
            <a:r>
              <a:rPr lang="fr-FR" sz="2400" b="1" dirty="0">
                <a:solidFill>
                  <a:srgbClr val="C00000"/>
                </a:solidFill>
                <a:latin typeface="Bahnschrift" pitchFamily="34" charset="0"/>
              </a:rPr>
              <a:t>           </a:t>
            </a:r>
            <a:r>
              <a:rPr lang="fr-FR" sz="2400" b="1" dirty="0">
                <a:solidFill>
                  <a:srgbClr val="C00000"/>
                </a:solidFill>
                <a:highlight>
                  <a:srgbClr val="00FFFF"/>
                </a:highlight>
                <a:latin typeface="Bahnschrift" pitchFamily="34" charset="0"/>
              </a:rPr>
              <a:t>LE PADLET DES AIDES FINANCIERES DE LA LIGUE OCCITANIE RUGBY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7DA5F4C-9FB2-4210-999A-99D485CF0278}"/>
              </a:ext>
            </a:extLst>
          </p:cNvPr>
          <p:cNvSpPr txBox="1"/>
          <p:nvPr/>
        </p:nvSpPr>
        <p:spPr>
          <a:xfrm>
            <a:off x="595310" y="1969616"/>
            <a:ext cx="10606089" cy="48628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pPr algn="ctr"/>
            <a:r>
              <a:rPr lang="fr-FR" sz="2000" u="sng" dirty="0">
                <a:solidFill>
                  <a:schemeClr val="tx1">
                    <a:lumMod val="95000"/>
                    <a:lumOff val="5000"/>
                  </a:schemeClr>
                </a:solidFill>
                <a:latin typeface="Trebuchet MS" panose="020B0603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https://padlet.com/mrollin7/les-essentiels-des-aides-financieres-pour-mon-club-ti58txoi5zum4vq3</a:t>
            </a:r>
            <a:endParaRPr lang="fr-FR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D4EDA86-D528-512F-E700-EEA1725067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54728" y="1535961"/>
            <a:ext cx="9569314" cy="4605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79052948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E57A378-B1C4-1863-B340-B8FEED68FD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29464B0-9518-552D-2F4E-9BAA738E09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074" y="1401255"/>
            <a:ext cx="11222616" cy="838524"/>
          </a:xfrm>
        </p:spPr>
        <p:txBody>
          <a:bodyPr>
            <a:no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highlight>
                  <a:srgbClr val="00FFFF"/>
                </a:highlight>
                <a:latin typeface="Bahnschrift" pitchFamily="34" charset="0"/>
              </a:rPr>
              <a:t>YES : LA PLATEFORME QUI RECENCE LES SOURCES DE FINANCEMENT POUR LES ASSOCIATIONS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CD792F3-A279-DD95-7382-B9B287E3F72F}"/>
              </a:ext>
            </a:extLst>
          </p:cNvPr>
          <p:cNvSpPr txBox="1"/>
          <p:nvPr/>
        </p:nvSpPr>
        <p:spPr>
          <a:xfrm>
            <a:off x="595310" y="1969616"/>
            <a:ext cx="10606089" cy="43088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pPr algn="ctr"/>
            <a:r>
              <a:rPr lang="fr-FR" sz="2000" u="sng" dirty="0">
                <a:latin typeface="Abadi" panose="020B0604020104020204" pitchFamily="34" charset="0"/>
                <a:hlinkClick r:id="rId3"/>
              </a:rPr>
              <a:t>yesasso.org</a:t>
            </a:r>
            <a:endParaRPr lang="fr-FR" sz="2000" b="1" dirty="0">
              <a:latin typeface="Abadi" panose="020B0604020104020204" pitchFamily="34" charset="0"/>
            </a:endParaRPr>
          </a:p>
          <a:p>
            <a:endParaRPr lang="fr-FR" sz="2000" dirty="0">
              <a:latin typeface="Abadi" panose="020B0604020104020204" pitchFamily="34" charset="0"/>
            </a:endParaRP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0845732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0A99412-A5F9-DB60-C11F-1E1268F754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2CDB7A-A911-0F75-9FE8-4D4DCC9AC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2217" y="985618"/>
            <a:ext cx="9996055" cy="838524"/>
          </a:xfrm>
        </p:spPr>
        <p:txBody>
          <a:bodyPr>
            <a:noAutofit/>
          </a:bodyPr>
          <a:lstStyle/>
          <a:p>
            <a:r>
              <a:rPr lang="fr-FR" sz="2800" b="1" dirty="0">
                <a:solidFill>
                  <a:srgbClr val="C00000"/>
                </a:solidFill>
                <a:latin typeface="Bahnschrift" pitchFamily="34" charset="0"/>
              </a:rPr>
              <a:t>                      </a:t>
            </a:r>
            <a:r>
              <a:rPr lang="fr-FR" sz="2800" b="1" dirty="0">
                <a:solidFill>
                  <a:srgbClr val="C00000"/>
                </a:solidFill>
                <a:highlight>
                  <a:srgbClr val="00FFFF"/>
                </a:highlight>
                <a:latin typeface="Bahnschrift" pitchFamily="34" charset="0"/>
              </a:rPr>
              <a:t>FORMATION avec CAMPUS PURPLE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6618E27-9128-7B07-F4B4-EBD7B8AD6C5E}"/>
              </a:ext>
            </a:extLst>
          </p:cNvPr>
          <p:cNvSpPr/>
          <p:nvPr/>
        </p:nvSpPr>
        <p:spPr>
          <a:xfrm>
            <a:off x="625492" y="1689891"/>
            <a:ext cx="10941016" cy="47397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dirty="0" err="1">
                <a:latin typeface="Trebuchet MS" panose="020B0603020202020204" pitchFamily="34" charset="0"/>
              </a:rPr>
              <a:t>Purple</a:t>
            </a:r>
            <a:r>
              <a:rPr lang="fr-FR" sz="2000" b="1" dirty="0">
                <a:latin typeface="Trebuchet MS" panose="020B0603020202020204" pitchFamily="34" charset="0"/>
              </a:rPr>
              <a:t> Campus et la Ligue Occitanie Rugby s’associent pour créer une synergie d’équipe !</a:t>
            </a:r>
          </a:p>
          <a:p>
            <a:pPr algn="just"/>
            <a:r>
              <a:rPr lang="fr-FR" sz="2000" dirty="0">
                <a:latin typeface="Trebuchet MS" panose="020B0603020202020204" pitchFamily="34" charset="0"/>
              </a:rPr>
              <a:t/>
            </a:r>
            <a:br>
              <a:rPr lang="fr-FR" sz="2000" dirty="0">
                <a:latin typeface="Trebuchet MS" panose="020B0603020202020204" pitchFamily="34" charset="0"/>
              </a:rPr>
            </a:br>
            <a:r>
              <a:rPr lang="fr-FR" sz="2000" dirty="0">
                <a:latin typeface="Trebuchet MS" panose="020B0603020202020204" pitchFamily="34" charset="0"/>
              </a:rPr>
              <a:t>L’objectif du partenariat entre </a:t>
            </a:r>
            <a:r>
              <a:rPr lang="fr-FR" sz="2000" b="1" dirty="0" err="1">
                <a:latin typeface="Trebuchet MS" panose="020B0603020202020204" pitchFamily="34" charset="0"/>
              </a:rPr>
              <a:t>Purple</a:t>
            </a:r>
            <a:r>
              <a:rPr lang="fr-FR" sz="2000" b="1" dirty="0">
                <a:latin typeface="Trebuchet MS" panose="020B0603020202020204" pitchFamily="34" charset="0"/>
              </a:rPr>
              <a:t> Campus</a:t>
            </a:r>
            <a:r>
              <a:rPr lang="fr-FR" sz="2000" dirty="0">
                <a:latin typeface="Trebuchet MS" panose="020B0603020202020204" pitchFamily="34" charset="0"/>
              </a:rPr>
              <a:t> et la </a:t>
            </a:r>
            <a:r>
              <a:rPr lang="fr-FR" sz="2000" b="1" dirty="0">
                <a:latin typeface="Trebuchet MS" panose="020B0603020202020204" pitchFamily="34" charset="0"/>
              </a:rPr>
              <a:t>Ligue Occitanie Rugby</a:t>
            </a:r>
            <a:r>
              <a:rPr lang="fr-FR" sz="2000" dirty="0">
                <a:latin typeface="Trebuchet MS" panose="020B0603020202020204" pitchFamily="34" charset="0"/>
              </a:rPr>
              <a:t> est de créer entre les deux parties des synergies permettant aux pratiquants du rugby de la Région Occitanie de 15 à 30 ans d’obtenir des informations, un accompagnement, la mise en relation avec des entreprises proposant des offres d’alternance et de formation dispensées par </a:t>
            </a:r>
            <a:r>
              <a:rPr lang="fr-FR" sz="2000" dirty="0" err="1">
                <a:latin typeface="Trebuchet MS" panose="020B0603020202020204" pitchFamily="34" charset="0"/>
              </a:rPr>
              <a:t>Purple</a:t>
            </a:r>
            <a:r>
              <a:rPr lang="fr-FR" sz="2000" dirty="0">
                <a:latin typeface="Trebuchet MS" panose="020B0603020202020204" pitchFamily="34" charset="0"/>
              </a:rPr>
              <a:t> Campus Occitanie.</a:t>
            </a:r>
          </a:p>
          <a:p>
            <a:pPr algn="just"/>
            <a:endParaRPr lang="fr-FR" dirty="0"/>
          </a:p>
          <a:p>
            <a:pPr algn="just"/>
            <a:endParaRPr lang="fr-FR" dirty="0"/>
          </a:p>
          <a:p>
            <a:pPr algn="just"/>
            <a:endParaRPr lang="fr-FR" dirty="0"/>
          </a:p>
          <a:p>
            <a:pPr algn="just"/>
            <a:endParaRPr lang="fr-FR" dirty="0"/>
          </a:p>
          <a:p>
            <a:pPr algn="just"/>
            <a:endParaRPr lang="fr-FR" dirty="0"/>
          </a:p>
          <a:p>
            <a:pPr algn="just"/>
            <a:endParaRPr lang="fr-FR" dirty="0"/>
          </a:p>
          <a:p>
            <a:pPr algn="just"/>
            <a:endParaRPr lang="fr-FR" dirty="0"/>
          </a:p>
          <a:p>
            <a:pPr algn="just"/>
            <a:endParaRPr lang="fr-FR" dirty="0"/>
          </a:p>
          <a:p>
            <a:pPr algn="just"/>
            <a:endParaRPr lang="fr-FR" dirty="0"/>
          </a:p>
        </p:txBody>
      </p:sp>
      <p:pic>
        <p:nvPicPr>
          <p:cNvPr id="5" name="Image 4" descr="PURPLE CAMPUS.jpg">
            <a:extLst>
              <a:ext uri="{FF2B5EF4-FFF2-40B4-BE49-F238E27FC236}">
                <a16:creationId xmlns:a16="http://schemas.microsoft.com/office/drawing/2014/main" id="{D0F98229-06BD-2F61-562F-F13F6A8962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9754" y="4059771"/>
            <a:ext cx="7652491" cy="1905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72983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BD5997E-3A8A-0C3E-850A-124DDD897B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FC98983-DDA8-9383-3C56-1B43182E4B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6746" y="944054"/>
            <a:ext cx="10432471" cy="838524"/>
          </a:xfrm>
        </p:spPr>
        <p:txBody>
          <a:bodyPr>
            <a:noAutofit/>
          </a:bodyPr>
          <a:lstStyle/>
          <a:p>
            <a:r>
              <a:rPr lang="fr-FR" sz="2800" b="1" dirty="0">
                <a:solidFill>
                  <a:srgbClr val="C00000"/>
                </a:solidFill>
                <a:latin typeface="Bahnschrift" pitchFamily="34" charset="0"/>
              </a:rPr>
              <a:t>             </a:t>
            </a:r>
            <a:r>
              <a:rPr lang="fr-FR" sz="2800" b="1" dirty="0">
                <a:solidFill>
                  <a:srgbClr val="C00000"/>
                </a:solidFill>
                <a:highlight>
                  <a:srgbClr val="00FFFF"/>
                </a:highlight>
                <a:latin typeface="Bahnschrift" pitchFamily="34" charset="0"/>
              </a:rPr>
              <a:t>L’APPRENTISSAGE en ALTERNANCE au sein de l’IREF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B953459-7D93-D2D0-0962-DF228C505AC0}"/>
              </a:ext>
            </a:extLst>
          </p:cNvPr>
          <p:cNvSpPr txBox="1"/>
          <p:nvPr/>
        </p:nvSpPr>
        <p:spPr>
          <a:xfrm>
            <a:off x="1278083" y="1930422"/>
            <a:ext cx="9653154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dirty="0">
                <a:latin typeface="Trebuchet MS" panose="020B0603020202020204" pitchFamily="34" charset="0"/>
              </a:rPr>
              <a:t>1 - Proposer un BP JEPS Educateur Sportif mention Rugby à XV</a:t>
            </a:r>
          </a:p>
          <a:p>
            <a:endParaRPr lang="fr-FR" sz="2000" dirty="0">
              <a:latin typeface="Trebuchet MS" panose="020B0603020202020204" pitchFamily="34" charset="0"/>
            </a:endParaRPr>
          </a:p>
          <a:p>
            <a:pPr algn="just"/>
            <a:r>
              <a:rPr lang="fr-FR" sz="2000" dirty="0">
                <a:latin typeface="Trebuchet MS" panose="020B0603020202020204" pitchFamily="34" charset="0"/>
              </a:rPr>
              <a:t>2 - Proposer une formation « Chargé de développement d’une structure sportive associative »</a:t>
            </a:r>
          </a:p>
          <a:p>
            <a:pPr algn="just"/>
            <a:endParaRPr lang="fr-FR" sz="2000" dirty="0">
              <a:latin typeface="Trebuchet MS" panose="020B0603020202020204" pitchFamily="34" charset="0"/>
            </a:endParaRPr>
          </a:p>
          <a:p>
            <a:pPr algn="just"/>
            <a:r>
              <a:rPr lang="fr-FR" sz="2000" u="sng" dirty="0">
                <a:latin typeface="Trebuchet MS" panose="020B0603020202020204" pitchFamily="34" charset="0"/>
              </a:rPr>
              <a:t>Contact</a:t>
            </a:r>
            <a:r>
              <a:rPr lang="fr-FR" sz="2000" dirty="0">
                <a:latin typeface="Trebuchet MS" panose="020B0603020202020204" pitchFamily="34" charset="0"/>
              </a:rPr>
              <a:t> : Jean Christophe Nimbo ((Institut Régional de l’Emploi et de la Formation (IREF)) rattaché à la Ligue Occitanie Rugby</a:t>
            </a:r>
          </a:p>
          <a:p>
            <a:pPr algn="just"/>
            <a:r>
              <a:rPr lang="fr-FR" sz="2000" dirty="0">
                <a:latin typeface="Trebuchet MS" panose="020B0603020202020204" pitchFamily="34" charset="0"/>
                <a:hlinkClick r:id="rId3"/>
              </a:rPr>
              <a:t>c.nimbo@occitanie-ffr.fr</a:t>
            </a:r>
            <a:r>
              <a:rPr lang="fr-FR" sz="2000" dirty="0">
                <a:latin typeface="Trebuchet MS" panose="020B0603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059544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6498" y="960584"/>
            <a:ext cx="10889673" cy="838524"/>
          </a:xfrm>
        </p:spPr>
        <p:txBody>
          <a:bodyPr>
            <a:noAutofit/>
          </a:bodyPr>
          <a:lstStyle/>
          <a:p>
            <a:r>
              <a:rPr lang="fr-FR" sz="2800" dirty="0">
                <a:latin typeface="Bahnschrift" pitchFamily="34" charset="0"/>
              </a:rPr>
              <a:t>I - LE MODELE ECONOMIQUE DES CLUBS SPORTIFS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26498" y="1799108"/>
            <a:ext cx="10515600" cy="3883769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2000" dirty="0">
                <a:latin typeface="Bahnschrift" pitchFamily="34" charset="0"/>
                <a:cs typeface="Arial" pitchFamily="34" charset="0"/>
              </a:rPr>
              <a:t>LA VENTILATION MOYENNE DES PRODUITS DES CLUBS SPORTIFS</a:t>
            </a:r>
          </a:p>
          <a:p>
            <a:pPr marL="360000" indent="0" algn="just">
              <a:lnSpc>
                <a:spcPct val="100000"/>
              </a:lnSpc>
              <a:spcBef>
                <a:spcPts val="0"/>
              </a:spcBef>
              <a:buFontTx/>
              <a:buChar char="-"/>
            </a:pPr>
            <a:endParaRPr lang="fr-CA" sz="2000" b="1" dirty="0">
              <a:latin typeface="Trebuchet MS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fr-CA" sz="2000" b="1" dirty="0">
              <a:latin typeface="Trebuchet MS" pitchFamily="34" charset="0"/>
            </a:endParaRPr>
          </a:p>
          <a:p>
            <a:pPr>
              <a:buNone/>
            </a:pPr>
            <a:endParaRPr lang="fr-FR" sz="3200" dirty="0">
              <a:latin typeface="Bahnschrift" pitchFamily="34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2B9C50CA-5D34-ADB5-AE1C-F803E0CA64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4318761"/>
              </p:ext>
            </p:extLst>
          </p:nvPr>
        </p:nvGraphicFramePr>
        <p:xfrm>
          <a:off x="847436" y="2340648"/>
          <a:ext cx="10312398" cy="3116196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2436091">
                  <a:extLst>
                    <a:ext uri="{9D8B030D-6E8A-4147-A177-3AD203B41FA5}">
                      <a16:colId xmlns:a16="http://schemas.microsoft.com/office/drawing/2014/main" val="1919534388"/>
                    </a:ext>
                  </a:extLst>
                </a:gridCol>
                <a:gridCol w="4249882">
                  <a:extLst>
                    <a:ext uri="{9D8B030D-6E8A-4147-A177-3AD203B41FA5}">
                      <a16:colId xmlns:a16="http://schemas.microsoft.com/office/drawing/2014/main" val="3609359235"/>
                    </a:ext>
                  </a:extLst>
                </a:gridCol>
                <a:gridCol w="3626425">
                  <a:extLst>
                    <a:ext uri="{9D8B030D-6E8A-4147-A177-3AD203B41FA5}">
                      <a16:colId xmlns:a16="http://schemas.microsoft.com/office/drawing/2014/main" val="205909026"/>
                    </a:ext>
                  </a:extLst>
                </a:gridCol>
              </a:tblGrid>
              <a:tr h="597978">
                <a:tc>
                  <a:txBody>
                    <a:bodyPr/>
                    <a:lstStyle/>
                    <a:p>
                      <a:endParaRPr lang="fr-FR" sz="800" b="1" dirty="0"/>
                    </a:p>
                    <a:p>
                      <a:r>
                        <a:rPr lang="fr-FR" b="1" dirty="0"/>
                        <a:t>Adhésions annuelles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b="0" dirty="0"/>
                        <a:t>Le poste le plus souvent déclaré en hausse (36% des clubs)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0983984"/>
                  </a:ext>
                </a:extLst>
              </a:tr>
              <a:tr h="597978">
                <a:tc>
                  <a:txBody>
                    <a:bodyPr/>
                    <a:lstStyle/>
                    <a:p>
                      <a:endParaRPr lang="fr-FR" sz="800" b="1" dirty="0"/>
                    </a:p>
                    <a:p>
                      <a:r>
                        <a:rPr lang="fr-FR" b="1" dirty="0"/>
                        <a:t>Recettes d’activités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6611575"/>
                  </a:ext>
                </a:extLst>
              </a:tr>
              <a:tr h="597978">
                <a:tc>
                  <a:txBody>
                    <a:bodyPr/>
                    <a:lstStyle/>
                    <a:p>
                      <a:endParaRPr lang="fr-FR" sz="800" b="1" dirty="0"/>
                    </a:p>
                    <a:p>
                      <a:r>
                        <a:rPr lang="fr-FR" b="1" dirty="0"/>
                        <a:t>Subventions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dirty="0"/>
                        <a:t>43% des clubs déclarent des subventions en baisse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7735629"/>
                  </a:ext>
                </a:extLst>
              </a:tr>
              <a:tr h="597978">
                <a:tc>
                  <a:txBody>
                    <a:bodyPr/>
                    <a:lstStyle/>
                    <a:p>
                      <a:endParaRPr lang="fr-FR" sz="800" b="1" dirty="0"/>
                    </a:p>
                    <a:p>
                      <a:r>
                        <a:rPr lang="fr-FR" b="1" dirty="0"/>
                        <a:t>Sponsoring/Mécénat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dirty="0"/>
                        <a:t>Ce qui en fait le poste le plus souvent déclaré en baisse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0101553"/>
                  </a:ext>
                </a:extLst>
              </a:tr>
              <a:tr h="597978">
                <a:tc>
                  <a:txBody>
                    <a:bodyPr/>
                    <a:lstStyle/>
                    <a:p>
                      <a:endParaRPr lang="fr-FR" sz="800" b="1" dirty="0"/>
                    </a:p>
                    <a:p>
                      <a:r>
                        <a:rPr lang="fr-FR" b="1" dirty="0"/>
                        <a:t>Autres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3008707"/>
                  </a:ext>
                </a:extLst>
              </a:tr>
            </a:tbl>
          </a:graphicData>
        </a:graphic>
      </p:graphicFrame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214BC0-D413-EC72-DEB7-1B2432809ADB}"/>
              </a:ext>
            </a:extLst>
          </p:cNvPr>
          <p:cNvSpPr/>
          <p:nvPr/>
        </p:nvSpPr>
        <p:spPr>
          <a:xfrm>
            <a:off x="3429001" y="2440204"/>
            <a:ext cx="3532908" cy="394855"/>
          </a:xfrm>
          <a:prstGeom prst="roundRect">
            <a:avLst/>
          </a:prstGeom>
          <a:solidFill>
            <a:srgbClr val="0000C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chemeClr val="bg1"/>
                </a:solidFill>
                <a:latin typeface="Trebuchet MS" panose="020B0603020202020204" pitchFamily="34" charset="0"/>
              </a:rPr>
              <a:t>                                   46%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D859107-F222-8736-B8F6-4A951E3E1DC3}"/>
              </a:ext>
            </a:extLst>
          </p:cNvPr>
          <p:cNvSpPr/>
          <p:nvPr/>
        </p:nvSpPr>
        <p:spPr>
          <a:xfrm>
            <a:off x="3429001" y="3105222"/>
            <a:ext cx="2047008" cy="394855"/>
          </a:xfrm>
          <a:prstGeom prst="roundRect">
            <a:avLst/>
          </a:prstGeom>
          <a:solidFill>
            <a:srgbClr val="0000C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chemeClr val="bg1"/>
                </a:solidFill>
                <a:latin typeface="Trebuchet MS" panose="020B0603020202020204" pitchFamily="34" charset="0"/>
              </a:rPr>
              <a:t>               26%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80F901C-A46E-7D1C-0C02-32920F3F8D22}"/>
              </a:ext>
            </a:extLst>
          </p:cNvPr>
          <p:cNvSpPr/>
          <p:nvPr/>
        </p:nvSpPr>
        <p:spPr>
          <a:xfrm>
            <a:off x="3429001" y="3701318"/>
            <a:ext cx="1485899" cy="394855"/>
          </a:xfrm>
          <a:prstGeom prst="roundRect">
            <a:avLst/>
          </a:prstGeom>
          <a:solidFill>
            <a:srgbClr val="0000C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chemeClr val="bg1"/>
                </a:solidFill>
                <a:latin typeface="Trebuchet MS" panose="020B0603020202020204" pitchFamily="34" charset="0"/>
              </a:rPr>
              <a:t>        16%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11DDC01D-DBF2-BA19-3CC1-4326716C97DF}"/>
              </a:ext>
            </a:extLst>
          </p:cNvPr>
          <p:cNvSpPr/>
          <p:nvPr/>
        </p:nvSpPr>
        <p:spPr>
          <a:xfrm>
            <a:off x="3429001" y="4381653"/>
            <a:ext cx="1039091" cy="394855"/>
          </a:xfrm>
          <a:prstGeom prst="roundRect">
            <a:avLst/>
          </a:prstGeom>
          <a:solidFill>
            <a:srgbClr val="0000C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chemeClr val="bg1"/>
                </a:solidFill>
                <a:latin typeface="Trebuchet MS" panose="020B0603020202020204" pitchFamily="34" charset="0"/>
              </a:rPr>
              <a:t>     9%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7931553-AB33-0FC8-1C70-584BBE7475C0}"/>
              </a:ext>
            </a:extLst>
          </p:cNvPr>
          <p:cNvSpPr/>
          <p:nvPr/>
        </p:nvSpPr>
        <p:spPr>
          <a:xfrm>
            <a:off x="3429002" y="4965182"/>
            <a:ext cx="820880" cy="394855"/>
          </a:xfrm>
          <a:prstGeom prst="roundRect">
            <a:avLst/>
          </a:prstGeom>
          <a:solidFill>
            <a:srgbClr val="0000C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chemeClr val="bg1"/>
                </a:solidFill>
                <a:latin typeface="Trebuchet MS" panose="020B0603020202020204" pitchFamily="34" charset="0"/>
              </a:rPr>
              <a:t>  7%   </a:t>
            </a:r>
          </a:p>
        </p:txBody>
      </p:sp>
    </p:spTree>
    <p:extLst>
      <p:ext uri="{BB962C8B-B14F-4D97-AF65-F5344CB8AC3E}">
        <p14:creationId xmlns:p14="http://schemas.microsoft.com/office/powerpoint/2010/main" val="250606369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1717F2E-18F7-6553-9455-6EC76D8959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264E5BB-000B-8086-B6DE-1E4D37ED72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019" y="1183045"/>
            <a:ext cx="10733808" cy="838524"/>
          </a:xfrm>
        </p:spPr>
        <p:txBody>
          <a:bodyPr>
            <a:noAutofit/>
          </a:bodyPr>
          <a:lstStyle/>
          <a:p>
            <a:pPr algn="ctr"/>
            <a:r>
              <a:rPr lang="fr-FR" sz="2800" b="1" dirty="0">
                <a:solidFill>
                  <a:srgbClr val="C00000"/>
                </a:solidFill>
                <a:highlight>
                  <a:srgbClr val="00FFFF"/>
                </a:highlight>
                <a:latin typeface="Bahnschrift" pitchFamily="34" charset="0"/>
              </a:rPr>
              <a:t>LES CONSEILLERS TERRITORIAUX ADMINISTRATIFS (CTA)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C2C88AA-767D-699E-A7FB-F15B912616EE}"/>
              </a:ext>
            </a:extLst>
          </p:cNvPr>
          <p:cNvSpPr txBox="1"/>
          <p:nvPr/>
        </p:nvSpPr>
        <p:spPr>
          <a:xfrm>
            <a:off x="1269423" y="2210977"/>
            <a:ext cx="9653154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dirty="0">
                <a:latin typeface="Trebuchet MS" panose="020B0603020202020204" pitchFamily="34" charset="0"/>
              </a:rPr>
              <a:t>Coach des CTA : Stéphane Lapierre – </a:t>
            </a:r>
            <a:r>
              <a:rPr lang="fr-FR" sz="2000" u="sng" dirty="0">
                <a:solidFill>
                  <a:srgbClr val="0000CC"/>
                </a:solidFill>
                <a:latin typeface="Trebuchet MS" panose="020B0603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s.lapierre@occitanie-ffr.fr</a:t>
            </a:r>
            <a:endParaRPr lang="fr-FR" sz="2000" u="sng" dirty="0">
              <a:solidFill>
                <a:srgbClr val="0000CC"/>
              </a:solidFill>
              <a:latin typeface="Trebuchet MS" panose="020B0603020202020204" pitchFamily="34" charset="0"/>
            </a:endParaRPr>
          </a:p>
          <a:p>
            <a:endParaRPr lang="fr-FR" sz="2000" dirty="0">
              <a:latin typeface="Trebuchet MS" panose="020B0603020202020204" pitchFamily="34" charset="0"/>
            </a:endParaRPr>
          </a:p>
          <a:p>
            <a:r>
              <a:rPr lang="fr-FR" sz="2000" dirty="0">
                <a:latin typeface="Trebuchet MS" panose="020B0603020202020204" pitchFamily="34" charset="0"/>
              </a:rPr>
              <a:t>Stéphanie Béziat : </a:t>
            </a:r>
            <a:r>
              <a:rPr lang="fr-FR" sz="2000" u="sng" dirty="0">
                <a:solidFill>
                  <a:srgbClr val="0000CC"/>
                </a:solidFill>
                <a:latin typeface="Trebuchet MS" panose="020B0603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s.beziat@occitanie-ffr.fr</a:t>
            </a:r>
            <a:endParaRPr lang="fr-FR" sz="2000" u="sng" dirty="0">
              <a:solidFill>
                <a:srgbClr val="0000CC"/>
              </a:solidFill>
              <a:latin typeface="Trebuchet MS" panose="020B0603020202020204" pitchFamily="34" charset="0"/>
            </a:endParaRPr>
          </a:p>
          <a:p>
            <a:r>
              <a:rPr lang="fr-FR" sz="2000" dirty="0">
                <a:latin typeface="Trebuchet MS" panose="020B0603020202020204" pitchFamily="34" charset="0"/>
              </a:rPr>
              <a:t>Céline Lorin : </a:t>
            </a:r>
            <a:r>
              <a:rPr lang="fr-FR" sz="2000" u="sng" dirty="0">
                <a:solidFill>
                  <a:srgbClr val="0000CC"/>
                </a:solidFill>
                <a:latin typeface="Trebuchet MS" panose="020B0603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celine.lorin@auraexpertise.com</a:t>
            </a:r>
            <a:endParaRPr lang="fr-FR" sz="2000" u="sng" dirty="0">
              <a:solidFill>
                <a:srgbClr val="0000CC"/>
              </a:solidFill>
              <a:latin typeface="Trebuchet MS" panose="020B0603020202020204" pitchFamily="34" charset="0"/>
            </a:endParaRPr>
          </a:p>
          <a:p>
            <a:r>
              <a:rPr lang="fr-FR" sz="2000" dirty="0">
                <a:latin typeface="Trebuchet MS" panose="020B0603020202020204" pitchFamily="34" charset="0"/>
              </a:rPr>
              <a:t>Laurie </a:t>
            </a:r>
            <a:r>
              <a:rPr lang="fr-FR" sz="2000" dirty="0" err="1">
                <a:latin typeface="Trebuchet MS" panose="020B0603020202020204" pitchFamily="34" charset="0"/>
              </a:rPr>
              <a:t>Demoly</a:t>
            </a:r>
            <a:r>
              <a:rPr lang="fr-FR" sz="2000" dirty="0">
                <a:latin typeface="Trebuchet MS" panose="020B0603020202020204" pitchFamily="34" charset="0"/>
              </a:rPr>
              <a:t> : </a:t>
            </a:r>
            <a:r>
              <a:rPr lang="fr-FR" sz="2000" u="sng" dirty="0">
                <a:solidFill>
                  <a:srgbClr val="0000CC"/>
                </a:solidFill>
                <a:latin typeface="Trebuchet MS" panose="020B0603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loz_assistante48@outlook.fr</a:t>
            </a:r>
            <a:endParaRPr lang="fr-FR" sz="2000" u="sng" dirty="0">
              <a:solidFill>
                <a:srgbClr val="0000CC"/>
              </a:solidFill>
              <a:latin typeface="Trebuchet MS" panose="020B0603020202020204" pitchFamily="34" charset="0"/>
            </a:endParaRPr>
          </a:p>
          <a:p>
            <a:r>
              <a:rPr lang="fr-FR" sz="2000" dirty="0">
                <a:latin typeface="Trebuchet MS" panose="020B0603020202020204" pitchFamily="34" charset="0"/>
              </a:rPr>
              <a:t>Thibaud Espada : </a:t>
            </a:r>
            <a:r>
              <a:rPr lang="fr-FR" sz="2000" u="sng" dirty="0">
                <a:solidFill>
                  <a:srgbClr val="0000CC"/>
                </a:solidFill>
                <a:latin typeface="Trebuchet MS" panose="020B060302020202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thibaud.espada@gmail.com</a:t>
            </a:r>
            <a:endParaRPr lang="fr-FR" sz="2000" u="sng" dirty="0">
              <a:solidFill>
                <a:srgbClr val="0000CC"/>
              </a:solidFill>
              <a:latin typeface="Trebuchet MS" panose="020B0603020202020204" pitchFamily="34" charset="0"/>
            </a:endParaRPr>
          </a:p>
          <a:p>
            <a:r>
              <a:rPr lang="fr-FR" sz="2000" dirty="0">
                <a:latin typeface="Trebuchet MS" panose="020B0603020202020204" pitchFamily="34" charset="0"/>
              </a:rPr>
              <a:t>Pierre </a:t>
            </a:r>
            <a:r>
              <a:rPr lang="fr-FR" sz="2000" dirty="0" err="1">
                <a:latin typeface="Trebuchet MS" panose="020B0603020202020204" pitchFamily="34" charset="0"/>
              </a:rPr>
              <a:t>Sardella</a:t>
            </a:r>
            <a:r>
              <a:rPr lang="fr-FR" sz="2000" dirty="0">
                <a:latin typeface="Trebuchet MS" panose="020B0603020202020204" pitchFamily="34" charset="0"/>
              </a:rPr>
              <a:t> : </a:t>
            </a:r>
            <a:r>
              <a:rPr lang="fr-FR" sz="2000" dirty="0">
                <a:solidFill>
                  <a:srgbClr val="0000CC"/>
                </a:solidFill>
                <a:latin typeface="Trebuchet MS" panose="020B0603020202020204" pitchFamily="34" charset="0"/>
              </a:rPr>
              <a:t>sardella.pierre@gmail.com</a:t>
            </a:r>
          </a:p>
          <a:p>
            <a:r>
              <a:rPr lang="fr-FR" sz="2000" dirty="0">
                <a:latin typeface="Trebuchet MS" panose="020B0603020202020204" pitchFamily="34" charset="0"/>
              </a:rPr>
              <a:t>Claude Soutadé : </a:t>
            </a:r>
            <a:r>
              <a:rPr lang="fr-FR" sz="2000" u="sng" dirty="0">
                <a:solidFill>
                  <a:srgbClr val="0000CC"/>
                </a:solidFill>
                <a:latin typeface="Trebuchet MS" panose="020B0603020202020204" pitchFamily="34" charset="0"/>
                <a:hlinkClick r:id="rId8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c.soutade@occitanie-ffr.fr</a:t>
            </a:r>
            <a:endParaRPr lang="fr-FR" sz="2000" u="sng" dirty="0">
              <a:solidFill>
                <a:srgbClr val="0000CC"/>
              </a:solidFill>
              <a:latin typeface="Trebuchet MS" panose="020B0603020202020204" pitchFamily="34" charset="0"/>
            </a:endParaRPr>
          </a:p>
          <a:p>
            <a:r>
              <a:rPr lang="fr-FR" sz="2000" dirty="0">
                <a:latin typeface="Trebuchet MS" panose="020B0603020202020204" pitchFamily="34" charset="0"/>
              </a:rPr>
              <a:t> </a:t>
            </a:r>
          </a:p>
          <a:p>
            <a:pPr algn="just"/>
            <a:r>
              <a:rPr lang="fr-FR" sz="2000" dirty="0">
                <a:latin typeface="Trebuchet MS" panose="020B0603020202020204" pitchFamily="34" charset="0"/>
              </a:rPr>
              <a:t>Les CTA sont des dirigeant.es de terrain à votre disposition pour vous accompagner dans toutes  vos démarches administratives.</a:t>
            </a:r>
          </a:p>
        </p:txBody>
      </p:sp>
    </p:spTree>
    <p:extLst>
      <p:ext uri="{BB962C8B-B14F-4D97-AF65-F5344CB8AC3E}">
        <p14:creationId xmlns:p14="http://schemas.microsoft.com/office/powerpoint/2010/main" val="316983468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E7C4E1F-EC24-73FE-3915-977929D2FA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7B74A1C-2C9A-637F-A43D-C0B794923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985618"/>
            <a:ext cx="9029700" cy="838524"/>
          </a:xfrm>
        </p:spPr>
        <p:txBody>
          <a:bodyPr>
            <a:noAutofit/>
          </a:bodyPr>
          <a:lstStyle/>
          <a:p>
            <a:r>
              <a:rPr lang="fr-FR" sz="2800" b="1" dirty="0">
                <a:solidFill>
                  <a:srgbClr val="C00000"/>
                </a:solidFill>
                <a:latin typeface="Bahnschrift" pitchFamily="34" charset="0"/>
              </a:rPr>
              <a:t>                        </a:t>
            </a:r>
            <a:r>
              <a:rPr lang="fr-FR" sz="2800" b="1" dirty="0">
                <a:solidFill>
                  <a:srgbClr val="C00000"/>
                </a:solidFill>
                <a:highlight>
                  <a:srgbClr val="00FFFF"/>
                </a:highlight>
                <a:latin typeface="Bahnschrift" pitchFamily="34" charset="0"/>
              </a:rPr>
              <a:t>CHOISIR UNE FORMATION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A7AE120-0835-60A9-21D7-75AC09C0B21A}"/>
              </a:ext>
            </a:extLst>
          </p:cNvPr>
          <p:cNvSpPr txBox="1"/>
          <p:nvPr/>
        </p:nvSpPr>
        <p:spPr>
          <a:xfrm>
            <a:off x="574528" y="1930422"/>
            <a:ext cx="1060608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2000" b="1" cap="all" dirty="0">
                <a:latin typeface="Trebuchet MS" panose="020B0603020202020204" pitchFamily="34" charset="0"/>
              </a:rPr>
              <a:t>Investir dans la jeunesse en utilisant leur compétence ET LAISSER UN HERITAGE PAR LA FORMATION</a:t>
            </a:r>
            <a:endParaRPr lang="fr-FR" sz="2000" b="1" dirty="0">
              <a:latin typeface="Trebuchet MS" panose="020B0603020202020204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ACE014-68F3-B9A3-6361-B3147FC77B73}"/>
              </a:ext>
            </a:extLst>
          </p:cNvPr>
          <p:cNvSpPr txBox="1"/>
          <p:nvPr/>
        </p:nvSpPr>
        <p:spPr>
          <a:xfrm>
            <a:off x="574528" y="2995945"/>
            <a:ext cx="10970205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2000" b="1" u="sng" dirty="0">
                <a:latin typeface="Trebuchet MS" panose="020B0603020202020204" pitchFamily="34" charset="0"/>
              </a:rPr>
              <a:t>Objectifs poursuivis</a:t>
            </a:r>
          </a:p>
          <a:p>
            <a:pPr marL="180000" algn="just">
              <a:buFontTx/>
              <a:buChar char="-"/>
            </a:pPr>
            <a:r>
              <a:rPr lang="fr-FR" sz="2000" dirty="0">
                <a:latin typeface="Trebuchet MS" panose="020B0603020202020204" pitchFamily="34" charset="0"/>
              </a:rPr>
              <a:t> Professionnaliser la gestion des clubs.</a:t>
            </a:r>
          </a:p>
          <a:p>
            <a:pPr marL="180000" algn="just">
              <a:buFontTx/>
              <a:buChar char="-"/>
            </a:pPr>
            <a:r>
              <a:rPr lang="fr-FR" sz="2000" dirty="0">
                <a:latin typeface="Trebuchet MS" panose="020B0603020202020204" pitchFamily="34" charset="0"/>
              </a:rPr>
              <a:t> Développer le modèle économique des clubs.</a:t>
            </a:r>
          </a:p>
          <a:p>
            <a:pPr marL="180000" algn="just">
              <a:buFontTx/>
              <a:buChar char="-"/>
            </a:pPr>
            <a:r>
              <a:rPr lang="fr-FR" sz="2000" dirty="0">
                <a:latin typeface="Trebuchet MS" panose="020B0603020202020204" pitchFamily="34" charset="0"/>
              </a:rPr>
              <a:t> Pérenniser et renforcer l’engagement des dirigeants bénévoles.</a:t>
            </a:r>
          </a:p>
          <a:p>
            <a:pPr marL="180000" algn="just">
              <a:buFontTx/>
              <a:buChar char="-"/>
            </a:pPr>
            <a:r>
              <a:rPr lang="fr-FR" sz="2000" dirty="0">
                <a:latin typeface="Trebuchet MS" panose="020B0603020202020204" pitchFamily="34" charset="0"/>
              </a:rPr>
              <a:t> Accompagner le développement des clubs.</a:t>
            </a:r>
          </a:p>
          <a:p>
            <a:pPr marL="180000" algn="just">
              <a:buFontTx/>
              <a:buChar char="-"/>
            </a:pPr>
            <a:r>
              <a:rPr lang="fr-FR" sz="2000" dirty="0">
                <a:latin typeface="Trebuchet MS" panose="020B0603020202020204" pitchFamily="34" charset="0"/>
              </a:rPr>
              <a:t> Répondre aux besoins des clubs de manière adaptée.</a:t>
            </a:r>
          </a:p>
          <a:p>
            <a:pPr marL="180000" algn="just">
              <a:buFontTx/>
              <a:buChar char="-"/>
            </a:pPr>
            <a:r>
              <a:rPr lang="fr-FR" sz="2000" dirty="0">
                <a:latin typeface="Trebuchet MS" panose="020B0603020202020204" pitchFamily="34" charset="0"/>
              </a:rPr>
              <a:t> Encourager la mutualisation des ressources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rebuchet MS" panose="020B0603020202020204" pitchFamily="34" charset="0"/>
                <a:ea typeface="Calibri" pitchFamily="34" charset="0"/>
                <a:cs typeface="Verdana" pitchFamily="34" charset="0"/>
              </a:rPr>
              <a:t> </a:t>
            </a:r>
            <a:endParaRPr kumimoji="0" lang="fr-FR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rebuchet MS" panose="020B0603020202020204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18594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36331" y="1825625"/>
            <a:ext cx="10817469" cy="4351338"/>
          </a:xfrm>
        </p:spPr>
        <p:txBody>
          <a:bodyPr>
            <a:normAutofit fontScale="92500" lnSpcReduction="20000"/>
          </a:bodyPr>
          <a:lstStyle/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pPr>
              <a:buNone/>
            </a:pPr>
            <a:endParaRPr lang="fr-FR" dirty="0"/>
          </a:p>
          <a:p>
            <a:pPr>
              <a:buNone/>
            </a:pPr>
            <a:endParaRPr lang="fr-FR" dirty="0"/>
          </a:p>
          <a:p>
            <a:pPr>
              <a:buNone/>
            </a:pPr>
            <a:endParaRPr lang="fr-FR" dirty="0"/>
          </a:p>
          <a:p>
            <a:pPr>
              <a:buNone/>
            </a:pPr>
            <a:endParaRPr lang="fr-FR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fr-FR" sz="2000" dirty="0">
              <a:solidFill>
                <a:schemeClr val="tx1">
                  <a:lumMod val="95000"/>
                  <a:lumOff val="5000"/>
                </a:schemeClr>
              </a:solidFill>
              <a:latin typeface="Trebuchet MS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fr-FR" sz="2000" dirty="0">
              <a:solidFill>
                <a:schemeClr val="tx1">
                  <a:lumMod val="95000"/>
                  <a:lumOff val="5000"/>
                </a:schemeClr>
              </a:solidFill>
              <a:latin typeface="Trebuchet MS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fr-FR" sz="2000" dirty="0">
              <a:solidFill>
                <a:srgbClr val="C00000"/>
              </a:solidFill>
              <a:latin typeface="Trebuchet MS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2000" dirty="0">
                <a:solidFill>
                  <a:srgbClr val="C00000"/>
                </a:solidFill>
                <a:latin typeface="Trebuchet MS" pitchFamily="34" charset="0"/>
              </a:rPr>
              <a:t>Claude Soutadé  (Ligue Occitanie Rugby en charge de la formation des dirigeants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2000" dirty="0">
                <a:solidFill>
                  <a:srgbClr val="C00000"/>
                </a:solidFill>
                <a:latin typeface="Trebuchet MS" pitchFamily="34" charset="0"/>
              </a:rPr>
              <a:t>                         ( Conseiller Territorial Administratif Terroirs 21 – 22 - 25)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fr-FR" sz="2000" dirty="0">
              <a:solidFill>
                <a:srgbClr val="C00000"/>
              </a:solidFill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02505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FFA97A7-22AE-45EA-AE90-D60CC40235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60C6EB-615F-AD6C-E502-DBDE20C8C0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47964"/>
            <a:ext cx="10515600" cy="838524"/>
          </a:xfrm>
        </p:spPr>
        <p:txBody>
          <a:bodyPr>
            <a:noAutofit/>
          </a:bodyPr>
          <a:lstStyle/>
          <a:p>
            <a:pPr algn="just"/>
            <a:r>
              <a:rPr lang="fr-FR" sz="2800" dirty="0">
                <a:latin typeface="Bahnschrift" pitchFamily="34" charset="0"/>
              </a:rPr>
              <a:t>LES FACTEURS QUI VONT INFLUENCER LE MODELE ECONOMIQUE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759E018-D492-45EA-F727-F54537A07D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86488"/>
            <a:ext cx="10685318" cy="3883769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fr-FR" sz="2000" dirty="0">
                <a:latin typeface="Trebuchet MS" panose="020B0603020202020204" pitchFamily="34" charset="0"/>
              </a:rPr>
              <a:t>    </a:t>
            </a:r>
          </a:p>
          <a:p>
            <a:pPr marL="0" lvl="0" indent="0">
              <a:buNone/>
            </a:pPr>
            <a:r>
              <a:rPr lang="fr-FR" sz="2000" dirty="0">
                <a:latin typeface="Trebuchet MS" panose="020B0603020202020204" pitchFamily="34" charset="0"/>
              </a:rPr>
              <a:t> - La présence d’un ou plusieurs emplois au sein de votre club</a:t>
            </a:r>
          </a:p>
          <a:p>
            <a:pPr marL="0" lvl="0" indent="0" algn="just">
              <a:buNone/>
            </a:pPr>
            <a:r>
              <a:rPr lang="fr-FR" sz="2000" dirty="0">
                <a:latin typeface="Trebuchet MS" panose="020B0603020202020204" pitchFamily="34" charset="0"/>
              </a:rPr>
              <a:t> - Le niveau de compétition et la présence de sportifs de haut niveau au sein de votre club</a:t>
            </a:r>
          </a:p>
          <a:p>
            <a:pPr marL="0" lvl="0" indent="0">
              <a:buNone/>
            </a:pPr>
            <a:r>
              <a:rPr lang="fr-FR" sz="2000" dirty="0">
                <a:latin typeface="Trebuchet MS" panose="020B0603020202020204" pitchFamily="34" charset="0"/>
              </a:rPr>
              <a:t> - La présence d’un club house</a:t>
            </a:r>
          </a:p>
          <a:p>
            <a:pPr marL="0" lvl="0" indent="0">
              <a:buNone/>
            </a:pPr>
            <a:r>
              <a:rPr lang="fr-FR" sz="2000" dirty="0">
                <a:latin typeface="Trebuchet MS" panose="020B0603020202020204" pitchFamily="34" charset="0"/>
              </a:rPr>
              <a:t> - L’ancrage territorial</a:t>
            </a:r>
          </a:p>
          <a:p>
            <a:pPr marL="0" lvl="0" indent="0">
              <a:buNone/>
            </a:pPr>
            <a:r>
              <a:rPr lang="fr-FR" sz="2000" dirty="0">
                <a:latin typeface="Trebuchet MS" panose="020B0603020202020204" pitchFamily="34" charset="0"/>
              </a:rPr>
              <a:t> - Une seule et unique ressource indispensable : les bénévoles</a:t>
            </a:r>
          </a:p>
          <a:p>
            <a:pPr marL="0" indent="0">
              <a:buNone/>
            </a:pPr>
            <a:r>
              <a:rPr lang="fr-FR" sz="2000" dirty="0">
                <a:latin typeface="Trebuchet MS" panose="020B0603020202020204" pitchFamily="34" charset="0"/>
              </a:rPr>
              <a:t> - La diversification des sources de revenus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fr-FR" sz="3200" dirty="0">
              <a:latin typeface="Bahnschrif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43641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6671259-6993-E2ED-4101-1A51FEC24C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278D7C-13D5-4CC6-AB4C-FE51D79143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33664"/>
            <a:ext cx="10515600" cy="838524"/>
          </a:xfrm>
        </p:spPr>
        <p:txBody>
          <a:bodyPr>
            <a:noAutofit/>
          </a:bodyPr>
          <a:lstStyle/>
          <a:p>
            <a:r>
              <a:rPr lang="fr-FR" sz="2800" dirty="0">
                <a:latin typeface="Bahnschrift" pitchFamily="34" charset="0"/>
              </a:rPr>
              <a:t>LES LEVIERS DE DEVELOPPEMENT DES CLUBS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C326A8A-727C-3C0A-7480-4A851F1704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7750" y="2040567"/>
            <a:ext cx="10096500" cy="3883769"/>
          </a:xfrm>
        </p:spPr>
        <p:txBody>
          <a:bodyPr>
            <a:noAutofit/>
          </a:bodyPr>
          <a:lstStyle/>
          <a:p>
            <a:pPr lvl="0">
              <a:buFontTx/>
              <a:buChar char="-"/>
            </a:pPr>
            <a:r>
              <a:rPr lang="fr-FR" sz="2000" dirty="0">
                <a:latin typeface="Trebuchet MS" panose="020B0603020202020204" pitchFamily="34" charset="0"/>
              </a:rPr>
              <a:t>Identifier et diversifier les offres de pratique</a:t>
            </a:r>
          </a:p>
          <a:p>
            <a:pPr lvl="0">
              <a:buFontTx/>
              <a:buChar char="-"/>
            </a:pPr>
            <a:r>
              <a:rPr lang="fr-FR" sz="2000" dirty="0">
                <a:latin typeface="Trebuchet MS" panose="020B0603020202020204" pitchFamily="34" charset="0"/>
              </a:rPr>
              <a:t>Faire cohabiter les différentes activités et les différents publics</a:t>
            </a:r>
          </a:p>
          <a:p>
            <a:pPr marL="0" lvl="0" indent="0">
              <a:buNone/>
            </a:pPr>
            <a:r>
              <a:rPr lang="fr-FR" sz="2000" dirty="0">
                <a:latin typeface="Trebuchet MS" panose="020B0603020202020204" pitchFamily="34" charset="0"/>
              </a:rPr>
              <a:t>- Professionnaliser l’encadrement et les services</a:t>
            </a:r>
          </a:p>
          <a:p>
            <a:pPr marL="0" lvl="0" indent="0">
              <a:buNone/>
            </a:pPr>
            <a:r>
              <a:rPr lang="fr-FR" sz="2000" dirty="0">
                <a:latin typeface="Trebuchet MS" panose="020B0603020202020204" pitchFamily="34" charset="0"/>
              </a:rPr>
              <a:t>- Créer un nouveau modèle d’offre de service</a:t>
            </a:r>
          </a:p>
          <a:p>
            <a:pPr marL="0" lvl="0" indent="0">
              <a:buNone/>
            </a:pPr>
            <a:r>
              <a:rPr lang="fr-FR" sz="2000" dirty="0">
                <a:latin typeface="Trebuchet MS" panose="020B0603020202020204" pitchFamily="34" charset="0"/>
              </a:rPr>
              <a:t>- Utiliser les outils </a:t>
            </a:r>
            <a:r>
              <a:rPr lang="fr-FR" sz="2000" u="sng" dirty="0">
                <a:latin typeface="Trebuchet MS" panose="020B0603020202020204" pitchFamily="34" charset="0"/>
              </a:rPr>
              <a:t>numériques</a:t>
            </a:r>
            <a:r>
              <a:rPr lang="fr-FR" sz="2000" dirty="0">
                <a:latin typeface="Trebuchet MS" panose="020B0603020202020204" pitchFamily="34" charset="0"/>
              </a:rPr>
              <a:t> indispensables pour gagner du temps dans la gestion de votre club</a:t>
            </a:r>
          </a:p>
          <a:p>
            <a:pPr marL="0" indent="0">
              <a:buNone/>
            </a:pPr>
            <a:r>
              <a:rPr lang="fr-FR" b="1" dirty="0"/>
              <a:t> </a:t>
            </a:r>
            <a:endParaRPr lang="fr-FR" dirty="0"/>
          </a:p>
          <a:p>
            <a:pPr marL="0" lvl="0" indent="0">
              <a:buNone/>
            </a:pPr>
            <a:endParaRPr lang="fr-FR" sz="3200" dirty="0">
              <a:latin typeface="Bahnschrif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94325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C9916A1-5042-607A-E90B-4FFE578BD3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9F0969-E536-737C-6E9B-5DBE85AEF3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10309"/>
            <a:ext cx="10515600" cy="838524"/>
          </a:xfrm>
        </p:spPr>
        <p:txBody>
          <a:bodyPr>
            <a:noAutofit/>
          </a:bodyPr>
          <a:lstStyle/>
          <a:p>
            <a:r>
              <a:rPr lang="fr-FR" sz="2800" dirty="0">
                <a:latin typeface="Bahnschrift" pitchFamily="34" charset="0"/>
              </a:rPr>
              <a:t>II - L’IMPORTANTE DU PROJET ASSOCIATIF POUR VOTRE CLUB DANS LA RECHERCHE DE FINANCEMENT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D944074-504B-77FE-9819-95BD918BF3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69451"/>
            <a:ext cx="10515600" cy="3883769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2000" dirty="0">
                <a:latin typeface="Trebuchet MS" panose="020B0603020202020204" pitchFamily="34" charset="0"/>
              </a:rPr>
              <a:t>Un </a:t>
            </a:r>
            <a:r>
              <a:rPr lang="fr-FR" sz="2000" b="1" dirty="0">
                <a:latin typeface="Trebuchet MS" panose="020B0603020202020204" pitchFamily="34" charset="0"/>
              </a:rPr>
              <a:t>projet associatif </a:t>
            </a:r>
            <a:r>
              <a:rPr lang="fr-FR" sz="2000" dirty="0">
                <a:latin typeface="Trebuchet MS" panose="020B0603020202020204" pitchFamily="34" charset="0"/>
              </a:rPr>
              <a:t>bien défini favorise la mobilisation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2000" dirty="0">
                <a:latin typeface="Trebuchet MS" panose="020B0603020202020204" pitchFamily="34" charset="0"/>
              </a:rPr>
              <a:t>   – des adhérents, les donateurs, les bénéficiaires,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2000" dirty="0">
                <a:latin typeface="Trebuchet MS" panose="020B0603020202020204" pitchFamily="34" charset="0"/>
              </a:rPr>
              <a:t>   – des partenaires, les entreprises, les pouvoirs publics, l’opinion publique,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2000" dirty="0">
                <a:latin typeface="Trebuchet MS" panose="020B0603020202020204" pitchFamily="34" charset="0"/>
              </a:rPr>
              <a:t>   – des bénévoles et les salariés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fr-FR" sz="2000" dirty="0">
              <a:latin typeface="Trebuchet MS" panose="020B0603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2000" dirty="0">
                <a:latin typeface="Trebuchet MS" panose="020B0603020202020204" pitchFamily="34" charset="0"/>
              </a:rPr>
              <a:t>Et pour cela il existe la méthodologie de projet :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2000" dirty="0">
                <a:latin typeface="Trebuchet MS" panose="020B0603020202020204" pitchFamily="34" charset="0"/>
              </a:rPr>
              <a:t>   1 - DEFINIR LA VOCATION ou LA RAISON D’ETRE DE VOTRE CLUB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2000" dirty="0">
                <a:latin typeface="Trebuchet MS" panose="020B0603020202020204" pitchFamily="34" charset="0"/>
              </a:rPr>
              <a:t>   2 - DEFINIR VOS VALEURS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2000" dirty="0">
                <a:latin typeface="Trebuchet MS" panose="020B0603020202020204" pitchFamily="34" charset="0"/>
              </a:rPr>
              <a:t>   3 - DEFINIR VOS MISSIONS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fr-FR" sz="3200" dirty="0">
              <a:latin typeface="Bahnschrif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7098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499059C-C6B2-A05F-F02F-5D15919775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F59F967-8505-B173-D9D1-50F611AF2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10309"/>
            <a:ext cx="10515600" cy="838524"/>
          </a:xfrm>
        </p:spPr>
        <p:txBody>
          <a:bodyPr>
            <a:noAutofit/>
          </a:bodyPr>
          <a:lstStyle/>
          <a:p>
            <a:r>
              <a:rPr lang="fr-FR" sz="2800" dirty="0">
                <a:latin typeface="Bahnschrift" pitchFamily="34" charset="0"/>
              </a:rPr>
              <a:t>FORMALISER ET REDIGER VOTRE PROJET ASSOCIATIF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FDDBE49-0179-2D12-D890-65A6DB44A6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1327" y="2068115"/>
            <a:ext cx="10515600" cy="3883769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2000" dirty="0">
                <a:latin typeface="Trebuchet MS" panose="020B0603020202020204" pitchFamily="34" charset="0"/>
              </a:rPr>
              <a:t>Le projet associatif propose un état des lieux et fixe les axes de travail du club pour les années à venir.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2000" dirty="0">
                <a:latin typeface="Trebuchet MS" panose="020B0603020202020204" pitchFamily="34" charset="0"/>
              </a:rPr>
              <a:t>Il est le reflet de votre action dans le développement du rugby au sein de votre club.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2000" dirty="0">
                <a:latin typeface="Trebuchet MS" panose="020B0603020202020204" pitchFamily="34" charset="0"/>
              </a:rPr>
              <a:t>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2000" b="1" u="sng" dirty="0">
                <a:latin typeface="Trebuchet MS" panose="020B0603020202020204" pitchFamily="34" charset="0"/>
              </a:rPr>
              <a:t>METHODOLOGIE de PROJET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fr-FR" sz="2000" dirty="0">
              <a:latin typeface="Trebuchet MS" panose="020B060302020202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fr-FR" sz="2000" dirty="0">
                <a:solidFill>
                  <a:srgbClr val="000000"/>
                </a:solidFill>
                <a:latin typeface="Trebuchet MS" panose="020B0603020202020204" pitchFamily="34" charset="0"/>
              </a:rPr>
              <a:t>PREMIERE ETAPE   : </a:t>
            </a:r>
            <a:r>
              <a:rPr lang="fr-FR" sz="2000" dirty="0">
                <a:solidFill>
                  <a:srgbClr val="FF0000"/>
                </a:solidFill>
                <a:latin typeface="Trebuchet MS" panose="020B0603020202020204" pitchFamily="34" charset="0"/>
              </a:rPr>
              <a:t>DIAGNOSTIQUER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fr-FR" sz="2000" dirty="0">
                <a:solidFill>
                  <a:srgbClr val="000000"/>
                </a:solidFill>
                <a:latin typeface="Trebuchet MS" panose="020B0603020202020204" pitchFamily="34" charset="0"/>
              </a:rPr>
              <a:t>DEUXIEME ETAPE   : </a:t>
            </a:r>
            <a:r>
              <a:rPr lang="fr-FR" sz="2000" dirty="0">
                <a:solidFill>
                  <a:srgbClr val="FF0000"/>
                </a:solidFill>
                <a:latin typeface="Trebuchet MS" panose="020B0603020202020204" pitchFamily="34" charset="0"/>
              </a:rPr>
              <a:t>IMAGINER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fr-FR" sz="2000" dirty="0">
                <a:solidFill>
                  <a:srgbClr val="000000"/>
                </a:solidFill>
                <a:latin typeface="Trebuchet MS" panose="020B0603020202020204" pitchFamily="34" charset="0"/>
              </a:rPr>
              <a:t>TROISIEME ETAPE  : </a:t>
            </a:r>
            <a:r>
              <a:rPr lang="fr-FR" sz="2000" dirty="0">
                <a:solidFill>
                  <a:srgbClr val="FF0000"/>
                </a:solidFill>
                <a:latin typeface="Trebuchet MS" panose="020B0603020202020204" pitchFamily="34" charset="0"/>
              </a:rPr>
              <a:t>DECIDER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fr-FR" sz="2000" dirty="0">
                <a:solidFill>
                  <a:srgbClr val="000000"/>
                </a:solidFill>
                <a:latin typeface="Trebuchet MS" panose="020B0603020202020204" pitchFamily="34" charset="0"/>
              </a:rPr>
              <a:t>QUATRIEME ETAPE : </a:t>
            </a:r>
            <a:r>
              <a:rPr lang="fr-FR" sz="2000" dirty="0">
                <a:solidFill>
                  <a:srgbClr val="FF0000"/>
                </a:solidFill>
                <a:latin typeface="Trebuchet MS" panose="020B0603020202020204" pitchFamily="34" charset="0"/>
              </a:rPr>
              <a:t>AGIR</a:t>
            </a:r>
            <a:r>
              <a:rPr lang="fr-FR" sz="2000" b="1" dirty="0">
                <a:latin typeface="Trebuchet MS" panose="020B0603020202020204" pitchFamily="34" charset="0"/>
              </a:rPr>
              <a:t>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fr-FR" sz="3200" dirty="0">
              <a:latin typeface="Bahnschrif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12420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EDE1CCC-243A-BEC5-B551-6855C7BE0F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FA4C72-24FE-C7FD-5A99-82EAFE2E51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85618"/>
            <a:ext cx="10515600" cy="838524"/>
          </a:xfrm>
        </p:spPr>
        <p:txBody>
          <a:bodyPr>
            <a:noAutofit/>
          </a:bodyPr>
          <a:lstStyle/>
          <a:p>
            <a:r>
              <a:rPr lang="fr-FR" sz="2800" dirty="0">
                <a:latin typeface="Bahnschrift" pitchFamily="34" charset="0"/>
              </a:rPr>
              <a:t>III - LES DIFFERENTES SOURCES DE FINANCEMENT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B20B9E2C-AA9B-B065-7419-0883BAC9C1F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05026715"/>
              </p:ext>
            </p:extLst>
          </p:nvPr>
        </p:nvGraphicFramePr>
        <p:xfrm>
          <a:off x="2417265" y="1932072"/>
          <a:ext cx="7566090" cy="4794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4649188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2064</Words>
  <Application>Microsoft Office PowerPoint</Application>
  <PresentationFormat>Grand écran</PresentationFormat>
  <Paragraphs>434</Paragraphs>
  <Slides>42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42</vt:i4>
      </vt:variant>
    </vt:vector>
  </HeadingPairs>
  <TitlesOfParts>
    <vt:vector size="53" baseType="lpstr">
      <vt:lpstr>Abadi</vt:lpstr>
      <vt:lpstr>Arial</vt:lpstr>
      <vt:lpstr>Bahnschrift</vt:lpstr>
      <vt:lpstr>Berlin Sans FB Demi</vt:lpstr>
      <vt:lpstr>Calibri</vt:lpstr>
      <vt:lpstr>Calibri Light</vt:lpstr>
      <vt:lpstr>Segoe UI Black</vt:lpstr>
      <vt:lpstr>Times New Roman</vt:lpstr>
      <vt:lpstr>Trebuchet MS</vt:lpstr>
      <vt:lpstr>Verdana</vt:lpstr>
      <vt:lpstr>Thème Office</vt:lpstr>
      <vt:lpstr>Présentation PowerPoint</vt:lpstr>
      <vt:lpstr>Présentation PowerPoint</vt:lpstr>
      <vt:lpstr>                SOMMAIRE</vt:lpstr>
      <vt:lpstr>I - LE MODELE ECONOMIQUE DES CLUBS SPORTIFS</vt:lpstr>
      <vt:lpstr>LES FACTEURS QUI VONT INFLUENCER LE MODELE ECONOMIQUE</vt:lpstr>
      <vt:lpstr>LES LEVIERS DE DEVELOPPEMENT DES CLUBS</vt:lpstr>
      <vt:lpstr>II - L’IMPORTANTE DU PROJET ASSOCIATIF POUR VOTRE CLUB DANS LA RECHERCHE DE FINANCEMENT</vt:lpstr>
      <vt:lpstr>FORMALISER ET REDIGER VOTRE PROJET ASSOCIATIF</vt:lpstr>
      <vt:lpstr>III - LES DIFFERENTES SOURCES DE FINANCEMENT</vt:lpstr>
      <vt:lpstr>III - LES DIFFERENTES SOURCES DE FINANCEMENT</vt:lpstr>
      <vt:lpstr>LES FINANCEMENTS PRIVES</vt:lpstr>
      <vt:lpstr>LES FINANCEMENTS PRIVES</vt:lpstr>
      <vt:lpstr>LES RESSOURCES PROPRES</vt:lpstr>
      <vt:lpstr>LES RESSOURCES PROPRES</vt:lpstr>
      <vt:lpstr>LES RESSOURCES EXTERNES</vt:lpstr>
      <vt:lpstr>LES RESSOURCES EXTERNES</vt:lpstr>
      <vt:lpstr>LES RESSOURCES EXTERNES</vt:lpstr>
      <vt:lpstr>LES RESSOURCES EXTERNES</vt:lpstr>
      <vt:lpstr>LES RESSOURCES EXTERNES</vt:lpstr>
      <vt:lpstr>LES RESSOURCES EXTERNES</vt:lpstr>
      <vt:lpstr>LES FINANCEMENTS PUBLICS : SUBVENTIONS</vt:lpstr>
      <vt:lpstr>LES FINANCEMENTS PUBLICS (Subventions)</vt:lpstr>
      <vt:lpstr>FAIRE UNE DEMANDE DE SUBVENTION</vt:lpstr>
      <vt:lpstr>OBTENIR DES FINANCEMENTS PUBLICS</vt:lpstr>
      <vt:lpstr>OBTENIR DES FINANCEMENTS PUBLICS</vt:lpstr>
      <vt:lpstr>LA RECHERCHE DE FINANCEMENTS PUBLICS</vt:lpstr>
      <vt:lpstr>LA RECHERCHE DE FINANCEMENTS PUBLICS</vt:lpstr>
      <vt:lpstr>LA RECHERCHE DE FINANCEMENTS PUBLICS</vt:lpstr>
      <vt:lpstr>                             LES AIDES SERVICE CIVIQUE</vt:lpstr>
      <vt:lpstr>LA RECHERCHE DE FINANCEMENTS PUBLICS</vt:lpstr>
      <vt:lpstr>LES FINANCEMENTS PRIVES : SPONSORING et MECENAT</vt:lpstr>
      <vt:lpstr>LES FINANCEMENTS PRIVES : SPONSORING et MECENAT</vt:lpstr>
      <vt:lpstr>                              LES FINANCEMENTS PRIVES</vt:lpstr>
      <vt:lpstr>                                LES FONDATIONS</vt:lpstr>
      <vt:lpstr>                              LES AIDES FEDERALES</vt:lpstr>
      <vt:lpstr>           LE PADLET DES AIDES FINANCIERES DE LA LIGUE OCCITANIE RUGBY</vt:lpstr>
      <vt:lpstr>YES : LA PLATEFORME QUI RECENCE LES SOURCES DE FINANCEMENT POUR LES ASSOCIATIONS</vt:lpstr>
      <vt:lpstr>                      FORMATION avec CAMPUS PURPLE</vt:lpstr>
      <vt:lpstr>             L’APPRENTISSAGE en ALTERNANCE au sein de l’IREF</vt:lpstr>
      <vt:lpstr>LES CONSEILLERS TERRITORIAUX ADMINISTRATIFS (CTA)</vt:lpstr>
      <vt:lpstr>                        CHOISIR UNE FORMATION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COM FIXE</dc:creator>
  <cp:lastModifiedBy>LUCIE WATTEZ - LIGUE OCCITANIE RUGBY</cp:lastModifiedBy>
  <cp:revision>273</cp:revision>
  <dcterms:created xsi:type="dcterms:W3CDTF">2023-03-23T15:53:43Z</dcterms:created>
  <dcterms:modified xsi:type="dcterms:W3CDTF">2026-02-24T09:01:10Z</dcterms:modified>
</cp:coreProperties>
</file>